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1116" r:id="rId2"/>
    <p:sldId id="1003" r:id="rId3"/>
    <p:sldId id="907" r:id="rId4"/>
    <p:sldId id="732" r:id="rId5"/>
    <p:sldId id="1122" r:id="rId6"/>
    <p:sldId id="1183" r:id="rId7"/>
    <p:sldId id="1011" r:id="rId8"/>
    <p:sldId id="1121" r:id="rId9"/>
    <p:sldId id="1120" r:id="rId10"/>
    <p:sldId id="1184" r:id="rId11"/>
    <p:sldId id="1129" r:id="rId12"/>
    <p:sldId id="1062" r:id="rId13"/>
    <p:sldId id="1063" r:id="rId14"/>
    <p:sldId id="1064" r:id="rId15"/>
    <p:sldId id="1065" r:id="rId16"/>
    <p:sldId id="421" r:id="rId17"/>
    <p:sldId id="422" r:id="rId18"/>
    <p:sldId id="423" r:id="rId19"/>
    <p:sldId id="872" r:id="rId20"/>
    <p:sldId id="875" r:id="rId21"/>
    <p:sldId id="877" r:id="rId22"/>
    <p:sldId id="519" r:id="rId23"/>
    <p:sldId id="1119" r:id="rId24"/>
    <p:sldId id="1073" r:id="rId25"/>
    <p:sldId id="1135" r:id="rId26"/>
    <p:sldId id="1050" r:id="rId27"/>
    <p:sldId id="1056" r:id="rId28"/>
    <p:sldId id="1127" r:id="rId29"/>
    <p:sldId id="1128" r:id="rId30"/>
    <p:sldId id="1125" r:id="rId31"/>
    <p:sldId id="1136" r:id="rId32"/>
    <p:sldId id="1022" r:id="rId33"/>
    <p:sldId id="1137" r:id="rId34"/>
    <p:sldId id="1176" r:id="rId35"/>
    <p:sldId id="1177" r:id="rId36"/>
    <p:sldId id="1178" r:id="rId37"/>
    <p:sldId id="1158" r:id="rId38"/>
    <p:sldId id="1186" r:id="rId39"/>
    <p:sldId id="1152" r:id="rId40"/>
    <p:sldId id="1153" r:id="rId41"/>
    <p:sldId id="1154" r:id="rId42"/>
    <p:sldId id="1155" r:id="rId43"/>
    <p:sldId id="1087" r:id="rId44"/>
    <p:sldId id="1139" r:id="rId45"/>
    <p:sldId id="1088" r:id="rId46"/>
    <p:sldId id="1089" r:id="rId47"/>
    <p:sldId id="1140" r:id="rId48"/>
    <p:sldId id="1092" r:id="rId49"/>
    <p:sldId id="1095" r:id="rId50"/>
    <p:sldId id="1096" r:id="rId51"/>
    <p:sldId id="1097" r:id="rId52"/>
    <p:sldId id="1098" r:id="rId53"/>
    <p:sldId id="1179" r:id="rId54"/>
    <p:sldId id="1180" r:id="rId55"/>
    <p:sldId id="1182" r:id="rId56"/>
    <p:sldId id="1106" r:id="rId57"/>
    <p:sldId id="1107" r:id="rId58"/>
    <p:sldId id="1108" r:id="rId59"/>
    <p:sldId id="1109" r:id="rId60"/>
    <p:sldId id="1110" r:id="rId61"/>
    <p:sldId id="1111" r:id="rId62"/>
    <p:sldId id="1112" r:id="rId63"/>
    <p:sldId id="1130" r:id="rId64"/>
    <p:sldId id="1131" r:id="rId65"/>
    <p:sldId id="1132" r:id="rId66"/>
    <p:sldId id="1115" r:id="rId67"/>
    <p:sldId id="1159" r:id="rId68"/>
    <p:sldId id="1160" r:id="rId69"/>
    <p:sldId id="1161" r:id="rId70"/>
    <p:sldId id="1163" r:id="rId71"/>
    <p:sldId id="1162" r:id="rId72"/>
    <p:sldId id="1102" r:id="rId73"/>
    <p:sldId id="1103" r:id="rId74"/>
    <p:sldId id="1104" r:id="rId75"/>
    <p:sldId id="1105" r:id="rId76"/>
    <p:sldId id="1185" r:id="rId77"/>
    <p:sldId id="917" r:id="rId78"/>
    <p:sldId id="1141" r:id="rId79"/>
    <p:sldId id="1144" r:id="rId80"/>
    <p:sldId id="1142" r:id="rId81"/>
    <p:sldId id="501" r:id="rId82"/>
    <p:sldId id="921" r:id="rId83"/>
    <p:sldId id="1145" r:id="rId84"/>
    <p:sldId id="1166" r:id="rId85"/>
    <p:sldId id="1167" r:id="rId86"/>
    <p:sldId id="1143" r:id="rId87"/>
    <p:sldId id="1146" r:id="rId88"/>
    <p:sldId id="1165" r:id="rId89"/>
    <p:sldId id="1168" r:id="rId90"/>
    <p:sldId id="1169" r:id="rId91"/>
    <p:sldId id="1149" r:id="rId92"/>
    <p:sldId id="1147" r:id="rId93"/>
    <p:sldId id="1150" r:id="rId94"/>
    <p:sldId id="1170" r:id="rId95"/>
    <p:sldId id="1133" r:id="rId96"/>
    <p:sldId id="1134" r:id="rId97"/>
    <p:sldId id="1156" r:id="rId98"/>
    <p:sldId id="1171" r:id="rId99"/>
    <p:sldId id="1172" r:id="rId100"/>
    <p:sldId id="1173" r:id="rId101"/>
    <p:sldId id="1174" r:id="rId102"/>
    <p:sldId id="1175" r:id="rId103"/>
    <p:sldId id="1157" r:id="rId104"/>
    <p:sldId id="1164" r:id="rId105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66FF"/>
    <a:srgbClr val="00FFFF"/>
    <a:srgbClr val="FF00FF"/>
    <a:srgbClr val="66FF33"/>
    <a:srgbClr val="FF3399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9704" autoAdjust="0"/>
  </p:normalViewPr>
  <p:slideViewPr>
    <p:cSldViewPr>
      <p:cViewPr varScale="1">
        <p:scale>
          <a:sx n="79" d="100"/>
          <a:sy n="79" d="100"/>
        </p:scale>
        <p:origin x="-1008" y="-96"/>
      </p:cViewPr>
      <p:guideLst>
        <p:guide orient="horz" pos="2025"/>
        <p:guide pos="2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2"/>
    </p:cViewPr>
  </p:sorterViewPr>
  <p:notesViewPr>
    <p:cSldViewPr>
      <p:cViewPr varScale="1">
        <p:scale>
          <a:sx n="45" d="100"/>
          <a:sy n="45" d="100"/>
        </p:scale>
        <p:origin x="-84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6" tIns="45524" rIns="91046" bIns="45524" numCol="1" anchor="t" anchorCtr="0" compatLnSpc="1">
            <a:prstTxWarp prst="textNoShape">
              <a:avLst/>
            </a:prstTxWarp>
          </a:bodyPr>
          <a:lstStyle>
            <a:lvl1pPr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50" y="2"/>
            <a:ext cx="303717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6" tIns="45524" rIns="91046" bIns="45524" numCol="1" anchor="t" anchorCtr="0" compatLnSpc="1">
            <a:prstTxWarp prst="textNoShape">
              <a:avLst/>
            </a:prstTxWarp>
          </a:bodyPr>
          <a:lstStyle>
            <a:lvl1pPr algn="r"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16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6" tIns="45524" rIns="91046" bIns="45524" numCol="1" anchor="b" anchorCtr="0" compatLnSpc="1">
            <a:prstTxWarp prst="textNoShape">
              <a:avLst/>
            </a:prstTxWarp>
          </a:bodyPr>
          <a:lstStyle>
            <a:lvl1pPr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50" y="8829916"/>
            <a:ext cx="303717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6" tIns="45524" rIns="91046" bIns="45524" numCol="1" anchor="b" anchorCtr="0" compatLnSpc="1">
            <a:prstTxWarp prst="textNoShape">
              <a:avLst/>
            </a:prstTxWarp>
          </a:bodyPr>
          <a:lstStyle>
            <a:lvl1pPr algn="r" defTabSz="910182">
              <a:defRPr sz="1200"/>
            </a:lvl1pPr>
          </a:lstStyle>
          <a:p>
            <a:pPr>
              <a:defRPr/>
            </a:pPr>
            <a:fld id="{71A35CC3-F9B5-4A45-ADC7-427C9BA2A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01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>
            <a:lvl1pPr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69" y="2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>
            <a:lvl1pPr algn="r"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160" y="4414956"/>
            <a:ext cx="5608084" cy="418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1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16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b" anchorCtr="0" compatLnSpc="1">
            <a:prstTxWarp prst="textNoShape">
              <a:avLst/>
            </a:prstTxWarp>
          </a:bodyPr>
          <a:lstStyle>
            <a:lvl1pPr defTabSz="9101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1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69" y="8829916"/>
            <a:ext cx="3038351" cy="46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b" anchorCtr="0" compatLnSpc="1">
            <a:prstTxWarp prst="textNoShape">
              <a:avLst/>
            </a:prstTxWarp>
          </a:bodyPr>
          <a:lstStyle>
            <a:lvl1pPr algn="r" defTabSz="910182">
              <a:defRPr sz="1200"/>
            </a:lvl1pPr>
          </a:lstStyle>
          <a:p>
            <a:pPr>
              <a:defRPr/>
            </a:pPr>
            <a:fld id="{2AD54561-96F9-46E6-B69C-39931328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9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C186D3-0BAE-4EA1-8440-628D33C13BD4}" type="slidenum">
              <a:rPr lang="en-US" sz="1200">
                <a:solidFill>
                  <a:prstClr val="black"/>
                </a:solidFill>
              </a:rPr>
              <a:pPr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5B2AB1-7325-41E6-94A3-02E5A4D8C1CE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5B2AB1-7325-41E6-94A3-02E5A4D8C1CE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FB1A5B-7D43-4FDA-A17F-C83757DAB573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1D416F-EDC1-4794-89C4-43C9CA79F4BC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901FF3A-834C-43C3-9E93-33045CA638B4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BA500E-E88C-4F3E-BA45-245C3FDED27F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8B2B81-D553-41EB-8A72-59BAE97AE7FA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A99510-21CC-45A4-9C56-7B40BB4A3D96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DFEF7D-2097-4C4A-9B95-AD8232A95D38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548225-503D-4B73-A379-21236ACD8600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C186D3-0BAE-4EA1-8440-628D33C13BD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2779F4-B46F-4EE6-8071-8E80D3337E4A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B159A7-655B-4BE3-82B5-6DC601E56D63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5513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5513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5513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5513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D506C48-FEAD-4F4C-BEF4-E33E41D3A27C}" type="slidenum">
              <a:rPr lang="en-US" altLang="en-US" sz="1200" smtClean="0"/>
              <a:pPr/>
              <a:t>66</a:t>
            </a:fld>
            <a:endParaRPr lang="en-US" altLang="en-US" sz="120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7CB38C-8515-4316-949D-D2630AEB392A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EAFFC2-9BB3-4754-B0D0-CDD25663E24F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4DA0CF6-7892-4D99-9ADA-18ECEC7FC408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19E4EEC-1ACD-41D5-AFA3-98DD342BF63D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0A940C-2992-4510-98F4-94FC83C4583C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4D74E4-BBAD-4FE0-B0FE-91C0F0B03D42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41C603-B3FE-4BC0-8C80-2A5A1369C307}" type="slidenum">
              <a:rPr lang="en-US" altLang="en-US" sz="1200" smtClean="0">
                <a:solidFill>
                  <a:prstClr val="black"/>
                </a:solidFill>
              </a:rPr>
              <a:pPr/>
              <a:t>91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6EE463-727D-4F3D-A2E2-C748F4D0A6FE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54561-96F9-46E6-B69C-399313280685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8EE38B-C886-4DC4-93A8-797DFCEB18B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F6BD39-D6F7-4F22-A22F-CADC8FE0C9A9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46CF2E-6B75-4BB4-ADC6-92A1BA7DC76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BA500E-E88C-4F3E-BA45-245C3FDED27F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1AE80C-0A14-4851-9DE4-44BF01531280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30543" indent="-280978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23912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573477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23041" indent="-224782" defTabSz="910057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47260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22171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371736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21300" indent="-224782" defTabSz="910057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DA406B-E780-4BE8-B163-2534B1263D1F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692C8-A553-482B-899E-343D30551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086E-8A30-44ED-A82A-E8848FC9E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0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8788" y="196850"/>
            <a:ext cx="2232025" cy="625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25" y="196850"/>
            <a:ext cx="6545263" cy="6254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EF143-24AC-466B-BE72-7D9D94F00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6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96850"/>
            <a:ext cx="8929688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6ABA-D100-4DB4-B971-FCA38DB5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80402-547D-47F6-8797-03BE89ED9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AF2-9030-4076-8622-1AAB5C443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6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306513"/>
            <a:ext cx="3895725" cy="5145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06513"/>
            <a:ext cx="3895725" cy="5145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7347-8422-45FF-962D-FFA2A8835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802E4-7314-4F0F-87DF-0E5DBC160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8571C-9FCE-4D21-9118-BD601F309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45E15-D9DE-4BE5-B303-2A74E4C5D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6981B-745E-4AA5-888A-7D907363F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0946-678A-4234-8AE1-DC156037D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125" y="196850"/>
            <a:ext cx="89296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174" tIns="42087" rIns="84174" bIns="420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1975" y="1306513"/>
            <a:ext cx="794385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174" tIns="42087" rIns="84174" bIns="42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3888" y="5857875"/>
            <a:ext cx="1731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174" tIns="42087" rIns="84174" bIns="4208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0038" y="5857875"/>
            <a:ext cx="26320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174" tIns="42087" rIns="84174" bIns="42087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57888" y="5857875"/>
            <a:ext cx="17319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174" tIns="42087" rIns="84174" bIns="4208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3082CFA-1EB3-41B8-86B6-E431A4175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2pPr>
      <a:lvl3pPr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3pPr>
      <a:lvl4pPr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4pPr>
      <a:lvl5pPr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5pPr>
      <a:lvl6pPr marL="457200"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6pPr>
      <a:lvl7pPr marL="914400"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7pPr>
      <a:lvl8pPr marL="1371600"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8pPr>
      <a:lvl9pPr marL="1828800" algn="ctr" defTabSz="841375" rtl="0" eaLnBrk="0" fontAlgn="base" hangingPunct="0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Times New Roman" pitchFamily="18" charset="0"/>
        </a:defRPr>
      </a:lvl9pPr>
    </p:titleStyle>
    <p:bodyStyle>
      <a:lvl1pPr marL="315913" indent="-315913" algn="l" defTabSz="841375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63525" algn="l" defTabSz="841375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052513" indent="-211138" algn="l" defTabSz="8413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73200" indent="-209550" algn="l" defTabSz="84137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895475" indent="-211138" algn="l" defTabSz="84137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352675" indent="-211138" algn="l" defTabSz="8413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9875" indent="-211138" algn="l" defTabSz="8413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67075" indent="-211138" algn="l" defTabSz="8413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24275" indent="-211138" algn="l" defTabSz="8413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Relationship Id="rId3" Type="http://schemas.openxmlformats.org/officeDocument/2006/relationships/image" Target="../media/image2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wmf"/><Relationship Id="rId3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2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Relationship Id="rId3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Relationship Id="rId3" Type="http://schemas.openxmlformats.org/officeDocument/2006/relationships/image" Target="../media/image2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Relationship Id="rId3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Relationship Id="rId3" Type="http://schemas.openxmlformats.org/officeDocument/2006/relationships/image" Target="../media/image2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3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2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2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2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2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wmf"/><Relationship Id="rId3" Type="http://schemas.openxmlformats.org/officeDocument/2006/relationships/image" Target="../media/image2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Relationship Id="rId3" Type="http://schemas.openxmlformats.org/officeDocument/2006/relationships/image" Target="../media/image2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Relationship Id="rId3" Type="http://schemas.openxmlformats.org/officeDocument/2006/relationships/image" Target="../media/image2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Relationship Id="rId3" Type="http://schemas.openxmlformats.org/officeDocument/2006/relationships/image" Target="../media/image2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Relationship Id="rId3" Type="http://schemas.openxmlformats.org/officeDocument/2006/relationships/image" Target="../media/image2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Relationship Id="rId3" Type="http://schemas.openxmlformats.org/officeDocument/2006/relationships/image" Target="../media/image2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Relationship Id="rId11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Relationship Id="rId3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emf"/><Relationship Id="rId3" Type="http://schemas.openxmlformats.org/officeDocument/2006/relationships/image" Target="../media/image2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Relationship Id="rId3" Type="http://schemas.openxmlformats.org/officeDocument/2006/relationships/image" Target="../media/image2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emf"/><Relationship Id="rId3" Type="http://schemas.openxmlformats.org/officeDocument/2006/relationships/image" Target="../media/image2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emf"/><Relationship Id="rId3" Type="http://schemas.openxmlformats.org/officeDocument/2006/relationships/image" Target="../media/image2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emf"/><Relationship Id="rId3" Type="http://schemas.openxmlformats.org/officeDocument/2006/relationships/image" Target="../media/image24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404099" cy="55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2800" y="5947611"/>
            <a:ext cx="1853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Sandra Burke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14, 2015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51773"/>
            <a:ext cx="2057400" cy="4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7035800" cy="49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48400"/>
            <a:ext cx="2057400" cy="4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7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0" tIns="42105" rIns="84210" bIns="42105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Driving factors in Iowa immigration: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i="1">
                <a:solidFill>
                  <a:srgbClr val="FFFF00"/>
                </a:solidFill>
                <a:latin typeface="Arial" charset="0"/>
              </a:rPr>
              <a:t>Skilled worker needs</a:t>
            </a: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H-1B Visa</a:t>
            </a:r>
            <a:endParaRPr lang="en-US" alt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0" tIns="42105" rIns="84210" bIns="42105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Driving factors in Iowa immigration: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i="1">
                <a:solidFill>
                  <a:srgbClr val="FFFF00"/>
                </a:solidFill>
                <a:latin typeface="Arial" charset="0"/>
              </a:rPr>
              <a:t>Higher Educational Institutions</a:t>
            </a: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 </a:t>
            </a:r>
            <a:endParaRPr lang="en-US" alt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81000" y="457200"/>
            <a:ext cx="8382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0" tIns="42105" rIns="84210" bIns="42105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 dirty="0">
                <a:solidFill>
                  <a:srgbClr val="00FFFF"/>
                </a:solidFill>
                <a:latin typeface="Arial" charset="0"/>
              </a:rPr>
              <a:t>Driving factors in Iowa immigration: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i="1" dirty="0">
                <a:solidFill>
                  <a:srgbClr val="FFFF00"/>
                </a:solidFill>
                <a:latin typeface="Arial" charset="0"/>
              </a:rPr>
              <a:t>Refugee admission</a:t>
            </a:r>
            <a:r>
              <a:rPr lang="en-US" altLang="en-US" sz="6000" b="1" dirty="0">
                <a:solidFill>
                  <a:srgbClr val="00FFFF"/>
                </a:solidFill>
                <a:latin typeface="Arial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dirty="0">
                <a:solidFill>
                  <a:srgbClr val="00FFFF"/>
                </a:solidFill>
                <a:latin typeface="Arial" charset="0"/>
              </a:rPr>
              <a:t>Refugee </a:t>
            </a:r>
            <a:r>
              <a:rPr lang="en-US" altLang="en-US" sz="6000" b="1" i="1" dirty="0">
                <a:solidFill>
                  <a:srgbClr val="FFFF00"/>
                </a:solidFill>
                <a:latin typeface="Arial" charset="0"/>
              </a:rPr>
              <a:t>secondary</a:t>
            </a:r>
            <a:r>
              <a:rPr lang="en-US" altLang="en-US" sz="6000" b="1" dirty="0">
                <a:solidFill>
                  <a:srgbClr val="00FFFF"/>
                </a:solidFill>
                <a:latin typeface="Arial" charset="0"/>
              </a:rPr>
              <a:t> migration</a:t>
            </a:r>
            <a:endParaRPr lang="en-US" altLang="en-US" sz="4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" y="914400"/>
            <a:ext cx="4876800" cy="56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324" y="228600"/>
            <a:ext cx="834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indicators.extension.iastate.edu/publications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75" y="1295400"/>
            <a:ext cx="2725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4</a:t>
            </a:r>
            <a:r>
              <a:rPr lang="en-US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   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9:00 AM   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 Measures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124200"/>
            <a:ext cx="29626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Archived: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Measures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</a:p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Community 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Webinar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41846"/>
            <a:ext cx="2209800" cy="4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199" y="3222123"/>
            <a:ext cx="5923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indicators.extension.iastate.edu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US Census Bureau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815" y="1926724"/>
            <a:ext cx="1755664" cy="7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884687"/>
            <a:ext cx="3867093" cy="71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962207"/>
            <a:ext cx="6667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1999" y="2383924"/>
            <a:ext cx="212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4136524"/>
            <a:ext cx="2757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Sandra Burke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scburke@iastate.edu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515-294-9307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172200"/>
            <a:ext cx="9163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9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182688"/>
            <a:ext cx="65659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8400"/>
            <a:ext cx="2133600" cy="4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6" y="762000"/>
            <a:ext cx="77773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6172200"/>
            <a:ext cx="2057400" cy="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685800"/>
            <a:ext cx="7683934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48400"/>
            <a:ext cx="2209800" cy="45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824184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48400"/>
            <a:ext cx="2057400" cy="4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610600" cy="5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300163" y="1714500"/>
            <a:ext cx="6715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174" tIns="42087" rIns="84174" bIns="4208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6400" b="1">
                <a:solidFill>
                  <a:srgbClr val="00FFFF"/>
                </a:solidFill>
                <a:latin typeface="Arial" charset="0"/>
              </a:rPr>
              <a:t>Iowa is growing, </a:t>
            </a:r>
          </a:p>
          <a:p>
            <a:pPr algn="ctr"/>
            <a:r>
              <a:rPr lang="en-US" sz="6400" b="1">
                <a:solidFill>
                  <a:srgbClr val="00FFFF"/>
                </a:solidFill>
                <a:latin typeface="Arial" charset="0"/>
              </a:rPr>
              <a:t>but </a:t>
            </a:r>
            <a:r>
              <a:rPr lang="en-US" sz="6400" b="1" i="1">
                <a:solidFill>
                  <a:srgbClr val="FFFF00"/>
                </a:solidFill>
                <a:latin typeface="Arial" charset="0"/>
              </a:rPr>
              <a:t>very</a:t>
            </a:r>
            <a:r>
              <a:rPr lang="en-US" sz="6400" b="1">
                <a:solidFill>
                  <a:srgbClr val="00FFFF"/>
                </a:solidFill>
                <a:latin typeface="Arial" charset="0"/>
              </a:rPr>
              <a:t> slowly.</a:t>
            </a:r>
          </a:p>
          <a:p>
            <a:pPr algn="ctr"/>
            <a:endParaRPr lang="en-US" sz="6900" b="1">
              <a:solidFill>
                <a:srgbClr val="00FF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81000" y="1371600"/>
            <a:ext cx="8382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400" b="1">
                <a:solidFill>
                  <a:srgbClr val="00FFFF"/>
                </a:solidFill>
                <a:latin typeface="Arial" charset="0"/>
              </a:rPr>
              <a:t>Most other regions of the U.S. are growing </a:t>
            </a:r>
            <a:r>
              <a:rPr lang="en-US" sz="6400" b="1" i="1">
                <a:solidFill>
                  <a:srgbClr val="FFFF00"/>
                </a:solidFill>
                <a:latin typeface="Arial" charset="0"/>
              </a:rPr>
              <a:t>faster</a:t>
            </a:r>
            <a:r>
              <a:rPr lang="en-US" sz="6400" b="1">
                <a:solidFill>
                  <a:srgbClr val="00FFFF"/>
                </a:solidFill>
                <a:latin typeface="Arial" charset="0"/>
              </a:rPr>
              <a:t>.</a:t>
            </a:r>
          </a:p>
          <a:p>
            <a:pPr algn="ctr" defTabSz="841375">
              <a:spcBef>
                <a:spcPct val="50000"/>
              </a:spcBef>
            </a:pPr>
            <a:endParaRPr 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85800" y="1295400"/>
            <a:ext cx="7848600" cy="40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/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Many areas of Iowa </a:t>
            </a:r>
          </a:p>
          <a:p>
            <a:pPr algn="ctr" defTabSz="841375"/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are </a:t>
            </a:r>
            <a:r>
              <a:rPr lang="en-US" sz="6400" b="1" i="1" dirty="0">
                <a:solidFill>
                  <a:srgbClr val="FFFF00"/>
                </a:solidFill>
                <a:latin typeface="Arial" charset="0"/>
              </a:rPr>
              <a:t>not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 growing </a:t>
            </a:r>
          </a:p>
          <a:p>
            <a:pPr algn="ctr" defTabSz="841375"/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but are </a:t>
            </a:r>
            <a:r>
              <a:rPr lang="en-US" sz="6400" b="1" i="1" dirty="0" smtClean="0">
                <a:solidFill>
                  <a:srgbClr val="FFFF00"/>
                </a:solidFill>
                <a:latin typeface="Arial" charset="0"/>
              </a:rPr>
              <a:t>decreasing </a:t>
            </a:r>
            <a:r>
              <a:rPr lang="en-US" sz="6400" b="1" i="1" dirty="0" smtClean="0">
                <a:solidFill>
                  <a:srgbClr val="00FFFF"/>
                </a:solidFill>
                <a:latin typeface="Arial" charset="0"/>
              </a:rPr>
              <a:t>in population</a:t>
            </a:r>
            <a:r>
              <a:rPr lang="en-US" sz="6400" b="1" dirty="0" smtClean="0">
                <a:solidFill>
                  <a:srgbClr val="00FFFF"/>
                </a:solidFill>
                <a:latin typeface="Arial" charset="0"/>
              </a:rPr>
              <a:t>.</a:t>
            </a:r>
            <a:endParaRPr lang="en-US" sz="6400" b="1" dirty="0">
              <a:solidFill>
                <a:srgbClr val="00FF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merge tub v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99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6732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1524000" y="381000"/>
            <a:ext cx="596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FFFF"/>
                </a:solidFill>
                <a:latin typeface="Arial" charset="0"/>
                <a:cs typeface="Arial" charset="0"/>
              </a:rPr>
              <a:t>Components of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0639"/>
            <a:ext cx="1295400" cy="92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2732" y="683627"/>
            <a:ext cx="619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1375">
              <a:spcBef>
                <a:spcPts val="600"/>
              </a:spcBef>
            </a:pP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Iowa &amp; U.S. trends</a:t>
            </a:r>
            <a:endParaRPr lang="en-US" sz="4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233" y="1828800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1375">
              <a:spcBef>
                <a:spcPts val="600"/>
              </a:spcBef>
            </a:pPr>
            <a:r>
              <a:rPr lang="en-US" sz="4400" b="1" dirty="0">
                <a:solidFill>
                  <a:srgbClr val="FFFF00"/>
                </a:solidFill>
                <a:latin typeface="Arial" charset="0"/>
              </a:rPr>
              <a:t>How population changes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185" y="2989509"/>
            <a:ext cx="3622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1375">
              <a:spcBef>
                <a:spcPts val="600"/>
              </a:spcBef>
            </a:pP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Youth </a:t>
            </a:r>
            <a:r>
              <a:rPr lang="en-US" sz="4400" b="1" dirty="0">
                <a:solidFill>
                  <a:srgbClr val="FFFF00"/>
                </a:solidFill>
                <a:latin typeface="Arial" charset="0"/>
              </a:rPr>
              <a:t>trends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4391025"/>
            <a:ext cx="7543800" cy="7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174" tIns="42087" rIns="84174" bIns="42087">
            <a:spAutoFit/>
          </a:bodyPr>
          <a:lstStyle/>
          <a:p>
            <a:pPr algn="ctr" defTabSz="841375">
              <a:spcBef>
                <a:spcPts val="600"/>
              </a:spcBef>
            </a:pP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Race and ethnicity trends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73349"/>
            <a:ext cx="200025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14600" y="5410200"/>
            <a:ext cx="5791201" cy="7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174" tIns="42087" rIns="84174" bIns="42087">
            <a:spAutoFit/>
          </a:bodyPr>
          <a:lstStyle/>
          <a:p>
            <a:pPr algn="ctr" defTabSz="841375">
              <a:spcBef>
                <a:spcPts val="600"/>
              </a:spcBef>
            </a:pP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Language trends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6248400"/>
            <a:ext cx="2038350" cy="4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merge tub v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99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6732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0"/>
          <p:cNvSpPr txBox="1">
            <a:spLocks noChangeArrowheads="1"/>
          </p:cNvSpPr>
          <p:nvPr/>
        </p:nvSpPr>
        <p:spPr bwMode="auto">
          <a:xfrm>
            <a:off x="1524000" y="381000"/>
            <a:ext cx="596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FFFF"/>
                </a:solidFill>
                <a:latin typeface="Arial" charset="0"/>
                <a:cs typeface="Arial" charset="0"/>
              </a:rPr>
              <a:t>Components of Change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371600" y="1447800"/>
            <a:ext cx="1147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  <a:cs typeface="Arial" charset="0"/>
              </a:rPr>
              <a:t>Births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828800" y="5181600"/>
            <a:ext cx="1385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FF3399"/>
                </a:solidFill>
                <a:latin typeface="Arial" charset="0"/>
                <a:cs typeface="Arial" charset="0"/>
              </a:rPr>
              <a:t>Deaths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erge tub v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99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6732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1524000" y="381000"/>
            <a:ext cx="596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FFFF"/>
                </a:solidFill>
                <a:latin typeface="Arial" charset="0"/>
                <a:cs typeface="Arial" charset="0"/>
              </a:rPr>
              <a:t>Components of Change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371600" y="1447800"/>
            <a:ext cx="1147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  <a:cs typeface="Arial" charset="0"/>
              </a:rPr>
              <a:t>Births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828800" y="5181600"/>
            <a:ext cx="1385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FF3399"/>
                </a:solidFill>
                <a:latin typeface="Arial" charset="0"/>
                <a:cs typeface="Arial" charset="0"/>
              </a:rPr>
              <a:t>Deaths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6248400" y="1447800"/>
            <a:ext cx="14271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  <a:cs typeface="Arial" charset="0"/>
              </a:rPr>
              <a:t>Move In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334000" y="5181600"/>
            <a:ext cx="182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FF3399"/>
                </a:solidFill>
                <a:latin typeface="Arial" charset="0"/>
                <a:cs typeface="Arial" charset="0"/>
              </a:rPr>
              <a:t>Move Out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071563"/>
            <a:ext cx="87915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066800"/>
            <a:ext cx="379095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boston babies v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2840038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boston babies v05jp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24400"/>
            <a:ext cx="32369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sandra\Pictures\California\2013 summer leah\51997_10103357711131895_201702124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5" y="4977020"/>
            <a:ext cx="960521" cy="12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3500"/>
            <a:ext cx="3187808" cy="238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3375"/>
            <a:ext cx="59436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4379912"/>
            <a:ext cx="282795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8912"/>
            <a:ext cx="223500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799" y="2133600"/>
            <a:ext cx="133081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399" y="2362200"/>
            <a:ext cx="133081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Charlotte</a:t>
            </a:r>
          </a:p>
        </p:txBody>
      </p:sp>
    </p:spTree>
    <p:extLst>
      <p:ext uri="{BB962C8B-B14F-4D97-AF65-F5344CB8AC3E}">
        <p14:creationId xmlns:p14="http://schemas.microsoft.com/office/powerpoint/2010/main" val="143948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599"/>
            <a:ext cx="8179289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64" y="457200"/>
            <a:ext cx="59305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85720" y="5681246"/>
            <a:ext cx="3189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Wall Street Journal Sept. 5, 2013</a:t>
            </a:r>
            <a:endParaRPr lang="en-US" sz="1600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9737" y="5681246"/>
            <a:ext cx="2279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NY Times Aug. 9,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3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" y="804446"/>
            <a:ext cx="7930064" cy="417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0850" y="5359569"/>
            <a:ext cx="5580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Population Reference Bureau:  www.prb.org,  Sept. 6, 2013</a:t>
            </a:r>
            <a:endParaRPr lang="en-US" sz="1600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2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233086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21563" cy="544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445375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48400"/>
            <a:ext cx="2057400" cy="426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95400"/>
            <a:ext cx="763714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055688" y="685800"/>
            <a:ext cx="6488112" cy="47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Birth rates  2013</a:t>
            </a:r>
            <a:endParaRPr lang="en-US" sz="4400" b="1" dirty="0">
              <a:solidFill>
                <a:srgbClr val="FFFF00"/>
              </a:solidFill>
              <a:latin typeface="Arial" charset="0"/>
            </a:endParaRP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4400" b="1" dirty="0" smtClean="0">
                <a:solidFill>
                  <a:srgbClr val="66FF33"/>
                </a:solidFill>
                <a:latin typeface="Arial" charset="0"/>
              </a:rPr>
              <a:t>Total</a:t>
            </a:r>
            <a:r>
              <a:rPr lang="en-US" sz="4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			  </a:t>
            </a:r>
            <a:r>
              <a:rPr lang="en-US" sz="4400" b="1" dirty="0" smtClean="0">
                <a:solidFill>
                  <a:srgbClr val="66FF33"/>
                </a:solidFill>
                <a:latin typeface="Arial" charset="0"/>
              </a:rPr>
              <a:t>12.6</a:t>
            </a:r>
            <a:endParaRPr lang="en-US" sz="4400" b="1" dirty="0">
              <a:solidFill>
                <a:srgbClr val="66FF33"/>
              </a:solidFill>
              <a:latin typeface="Arial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White </a:t>
            </a:r>
            <a:r>
              <a:rPr lang="en-US" sz="4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			  11.6</a:t>
            </a:r>
            <a:endParaRPr lang="en-US" sz="4400" b="1" baseline="30000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4400" b="1" dirty="0" smtClean="0">
                <a:solidFill>
                  <a:srgbClr val="FF66FF"/>
                </a:solidFill>
                <a:latin typeface="Arial" charset="0"/>
              </a:rPr>
              <a:t>Black</a:t>
            </a: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			  </a:t>
            </a:r>
            <a:r>
              <a:rPr lang="en-US" sz="4400" b="1" dirty="0" smtClean="0">
                <a:solidFill>
                  <a:srgbClr val="FF00FF"/>
                </a:solidFill>
                <a:latin typeface="Arial" charset="0"/>
              </a:rPr>
              <a:t>21.6</a:t>
            </a:r>
          </a:p>
          <a:p>
            <a:r>
              <a:rPr lang="en-US" sz="4400" b="1" dirty="0" smtClean="0">
                <a:solidFill>
                  <a:srgbClr val="00FFFF"/>
                </a:solidFill>
                <a:latin typeface="Arial" charset="0"/>
              </a:rPr>
              <a:t>Asian/Pacific Is   20.2</a:t>
            </a:r>
          </a:p>
          <a:p>
            <a:r>
              <a:rPr lang="en-US" sz="4400" b="1" dirty="0" smtClean="0">
                <a:solidFill>
                  <a:srgbClr val="FFC000"/>
                </a:solidFill>
                <a:latin typeface="Arial" charset="0"/>
              </a:rPr>
              <a:t>Hispanic   		  19.8</a:t>
            </a:r>
            <a:endParaRPr lang="en-US" sz="4400" b="1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4200"/>
            <a:ext cx="2392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"/>
            <a:ext cx="335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51200"/>
            <a:ext cx="452596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3308350" cy="2316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2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09600"/>
            <a:ext cx="8932328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7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38175"/>
            <a:ext cx="7694612" cy="497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3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762000"/>
            <a:ext cx="7789863" cy="497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696200" cy="477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9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5923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indicators.extension.iastate.edu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" y="775275"/>
            <a:ext cx="9067800" cy="5100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6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14231" r="9839" b="3654"/>
          <a:stretch/>
        </p:blipFill>
        <p:spPr bwMode="auto">
          <a:xfrm>
            <a:off x="285750" y="533400"/>
            <a:ext cx="869857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43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880" t="19265" r="16659" b="5461"/>
          <a:stretch/>
        </p:blipFill>
        <p:spPr>
          <a:xfrm>
            <a:off x="228600" y="304800"/>
            <a:ext cx="8700672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676275"/>
            <a:ext cx="44767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57200" y="5791200"/>
            <a:ext cx="2473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000" b="1">
                <a:solidFill>
                  <a:srgbClr val="FFFF00"/>
                </a:solidFill>
                <a:latin typeface="Arial" charset="0"/>
              </a:rPr>
              <a:t>!!!3 Million!!!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6096000" y="609600"/>
            <a:ext cx="2473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000" b="1">
                <a:solidFill>
                  <a:srgbClr val="FFFF00"/>
                </a:solidFill>
                <a:latin typeface="Arial" charset="0"/>
              </a:rPr>
              <a:t>!!!3 Million!!!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57200" y="609600"/>
            <a:ext cx="2473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000" b="1">
                <a:solidFill>
                  <a:srgbClr val="FFFF00"/>
                </a:solidFill>
                <a:latin typeface="Arial" charset="0"/>
              </a:rPr>
              <a:t>!!!3 Million!!!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6172200" y="5715000"/>
            <a:ext cx="2473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000" b="1" dirty="0">
                <a:solidFill>
                  <a:srgbClr val="FFFF00"/>
                </a:solidFill>
                <a:latin typeface="Arial" charset="0"/>
              </a:rPr>
              <a:t>!!!3 Million!!!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750" t="19947" r="13341" b="6618"/>
          <a:stretch/>
        </p:blipFill>
        <p:spPr>
          <a:xfrm>
            <a:off x="304800" y="152400"/>
            <a:ext cx="85344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300232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0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0278" t="19423" r="14352" b="6009"/>
          <a:stretch/>
        </p:blipFill>
        <p:spPr>
          <a:xfrm>
            <a:off x="38100" y="304800"/>
            <a:ext cx="9067800" cy="5818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9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147" t="19134" r="14408" b="5244"/>
          <a:stretch/>
        </p:blipFill>
        <p:spPr>
          <a:xfrm>
            <a:off x="152400" y="457200"/>
            <a:ext cx="8915400" cy="5707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7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371600" y="847725"/>
            <a:ext cx="60917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5000" b="1" dirty="0">
                <a:solidFill>
                  <a:srgbClr val="FFFF00"/>
                </a:solidFill>
                <a:latin typeface="Arial" charset="0"/>
                <a:cs typeface="Arial" charset="0"/>
              </a:rPr>
              <a:t>Race and Ethnicity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8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4178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403455"/>
            <a:ext cx="1409700" cy="2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4325" y="344488"/>
            <a:ext cx="8431213" cy="698500"/>
          </a:xfrm>
        </p:spPr>
        <p:txBody>
          <a:bodyPr lIns="0" rIns="0" anchor="t"/>
          <a:lstStyle/>
          <a:p>
            <a:pPr algn="l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Race Groups Census 2010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52438" y="1762125"/>
            <a:ext cx="7972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One Race:	97.1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White	72.4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Black or African American	12.6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American Indian, Alaska Native	0.9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Asian	4.8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Native Hawaiian, Pacific Islander         	0.2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  Some Other Race	6.2</a:t>
            </a:r>
            <a:endParaRPr lang="en-US" sz="1700" b="1">
              <a:solidFill>
                <a:srgbClr val="00FFFF"/>
              </a:solidFill>
              <a:latin typeface="Arial" charset="0"/>
            </a:endParaRPr>
          </a:p>
          <a:p>
            <a:endParaRPr lang="en-US" b="1">
              <a:solidFill>
                <a:srgbClr val="00FFFF"/>
              </a:solidFill>
              <a:latin typeface="Arial" charset="0"/>
            </a:endParaRP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Two or More Races	2.9</a:t>
            </a:r>
          </a:p>
          <a:p>
            <a:r>
              <a:rPr lang="en-US" b="1">
                <a:solidFill>
                  <a:srgbClr val="00FFFF"/>
                </a:solidFill>
              </a:rPr>
              <a:t>----------</a:t>
            </a:r>
          </a:p>
          <a:p>
            <a:r>
              <a:rPr lang="en-US" b="1">
                <a:solidFill>
                  <a:srgbClr val="00FFFF"/>
                </a:solidFill>
                <a:latin typeface="Arial" charset="0"/>
              </a:rPr>
              <a:t>Hispanic Origin (any race)                                               16.3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705600" y="1295400"/>
            <a:ext cx="17113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Percent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8625" y="1217613"/>
            <a:ext cx="87153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United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4325" y="344488"/>
            <a:ext cx="8431213" cy="698500"/>
          </a:xfrm>
        </p:spPr>
        <p:txBody>
          <a:bodyPr lIns="0" rIns="0" anchor="t"/>
          <a:lstStyle/>
          <a:p>
            <a:pPr algn="l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Race Groups Census 2010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52438" y="1762125"/>
            <a:ext cx="79724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One Race:	98.2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White	91.3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Black or African American	2.9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American Indian, Alaska Native	0.4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Asian	1.7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Native Hawaiian, Pacific Islander         	</a:t>
            </a:r>
            <a:r>
              <a:rPr lang="en-US" b="1" dirty="0" smtClean="0">
                <a:solidFill>
                  <a:srgbClr val="00FFFF"/>
                </a:solidFill>
                <a:latin typeface="Arial" charset="0"/>
              </a:rPr>
              <a:t>0.1</a:t>
            </a:r>
            <a:endParaRPr lang="en-US" b="1" dirty="0">
              <a:solidFill>
                <a:srgbClr val="00FFFF"/>
              </a:solidFill>
              <a:latin typeface="Arial" charset="0"/>
            </a:endParaRP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  Some Other Race	1.8</a:t>
            </a:r>
            <a:endParaRPr lang="en-US" sz="1700" b="1" dirty="0">
              <a:solidFill>
                <a:srgbClr val="00FFFF"/>
              </a:solidFill>
              <a:latin typeface="Arial" charset="0"/>
            </a:endParaRPr>
          </a:p>
          <a:p>
            <a:endParaRPr lang="en-US" b="1" dirty="0">
              <a:solidFill>
                <a:srgbClr val="00FFFF"/>
              </a:solidFill>
              <a:latin typeface="Arial" charset="0"/>
            </a:endParaRP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Two or More Races	1.8</a:t>
            </a:r>
          </a:p>
          <a:p>
            <a:r>
              <a:rPr lang="en-US" b="1" dirty="0">
                <a:solidFill>
                  <a:srgbClr val="00FFFF"/>
                </a:solidFill>
              </a:rPr>
              <a:t>----------</a:t>
            </a:r>
          </a:p>
          <a:p>
            <a:r>
              <a:rPr lang="en-US" b="1" dirty="0">
                <a:solidFill>
                  <a:srgbClr val="00FFFF"/>
                </a:solidFill>
                <a:latin typeface="Arial" charset="0"/>
              </a:rPr>
              <a:t>Hispanic Origin (any race)                                                 5.0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705600" y="1295400"/>
            <a:ext cx="17113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Percent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428625" y="1217613"/>
            <a:ext cx="87153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Iowa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7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0"/>
            <a:ext cx="8431213" cy="698500"/>
          </a:xfrm>
        </p:spPr>
        <p:txBody>
          <a:bodyPr lIns="0" rIns="0" anchor="t"/>
          <a:lstStyle/>
          <a:p>
            <a:pPr algn="l"/>
            <a:r>
              <a:rPr lang="en-US" sz="4000" b="1" dirty="0" smtClean="0">
                <a:solidFill>
                  <a:srgbClr val="FFFF00"/>
                </a:solidFill>
                <a:latin typeface="Arial" charset="0"/>
              </a:rPr>
              <a:t>Hispanics &amp; Race  Census 2010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95313" y="2179638"/>
            <a:ext cx="809148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White              </a:t>
            </a:r>
            <a:r>
              <a:rPr lang="en-US" sz="2600" b="1" dirty="0" smtClean="0">
                <a:solidFill>
                  <a:srgbClr val="FFFF00"/>
                </a:solidFill>
                <a:latin typeface="Arial" charset="0"/>
              </a:rPr>
              <a:t>   	   </a:t>
            </a:r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54.3%</a:t>
            </a:r>
            <a:r>
              <a:rPr lang="en-US" sz="2600" b="1" dirty="0" smtClean="0">
                <a:solidFill>
                  <a:srgbClr val="FFFF00"/>
                </a:solidFill>
                <a:latin typeface="Arial" charset="0"/>
              </a:rPr>
              <a:t>               </a:t>
            </a:r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 55.2%</a:t>
            </a:r>
            <a:endParaRPr lang="en-US" sz="2600" b="1" dirty="0">
              <a:solidFill>
                <a:srgbClr val="00FFFF"/>
              </a:solidFill>
              <a:latin typeface="Arial" charset="0"/>
            </a:endParaRPr>
          </a:p>
          <a:p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Some Other Race                 38.5</a:t>
            </a:r>
            <a:r>
              <a:rPr lang="en-US" sz="2600" b="1" dirty="0" smtClean="0">
                <a:solidFill>
                  <a:srgbClr val="FFFF00"/>
                </a:solidFill>
                <a:latin typeface="Arial" charset="0"/>
              </a:rPr>
              <a:t>                   </a:t>
            </a:r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35.42</a:t>
            </a:r>
          </a:p>
          <a:p>
            <a:endParaRPr lang="en-US" sz="2600" b="1" dirty="0" smtClean="0">
              <a:solidFill>
                <a:srgbClr val="00FFFF"/>
              </a:solidFill>
              <a:latin typeface="Arial" charset="0"/>
            </a:endParaRPr>
          </a:p>
          <a:p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Black, Native American, </a:t>
            </a:r>
          </a:p>
          <a:p>
            <a:r>
              <a:rPr lang="en-US" sz="2600" b="1" dirty="0" smtClean="0">
                <a:solidFill>
                  <a:srgbClr val="00FFFF"/>
                </a:solidFill>
                <a:latin typeface="Arial" charset="0"/>
              </a:rPr>
              <a:t>Asian, Pacific Islander           7.2                     6.6  </a:t>
            </a:r>
            <a:endParaRPr lang="en-US" sz="2600" b="1" dirty="0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71500" y="1635125"/>
            <a:ext cx="79962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              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 United States        Iowa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0"/>
            <a:ext cx="8431213" cy="698500"/>
          </a:xfrm>
        </p:spPr>
        <p:txBody>
          <a:bodyPr lIns="0" rIns="0" anchor="t"/>
          <a:lstStyle/>
          <a:p>
            <a:pPr algn="l"/>
            <a:r>
              <a:rPr lang="en-US" sz="4400" b="1" dirty="0" smtClean="0">
                <a:solidFill>
                  <a:srgbClr val="FFFF00"/>
                </a:solidFill>
                <a:latin typeface="Arial" charset="0"/>
              </a:rPr>
              <a:t>Race Groups Census 2010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95313" y="2179638"/>
            <a:ext cx="809148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tabLst>
                <a:tab pos="7634288" algn="r"/>
              </a:tabLs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White Alone, Not Hispanic  </a:t>
            </a:r>
          </a:p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2000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69.1%             92.6%      </a:t>
            </a:r>
          </a:p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2010      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63.7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               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 88.7</a:t>
            </a:r>
          </a:p>
          <a:p>
            <a:endParaRPr lang="en-US" sz="2600" b="1">
              <a:solidFill>
                <a:srgbClr val="00FFFF"/>
              </a:solidFill>
              <a:latin typeface="Arial" charset="0"/>
            </a:endParaRPr>
          </a:p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Minority (all others)</a:t>
            </a:r>
          </a:p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2000      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30.9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                  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7.4</a:t>
            </a:r>
          </a:p>
          <a:p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2600" b="1">
                <a:solidFill>
                  <a:srgbClr val="00FFFF"/>
                </a:solidFill>
                <a:latin typeface="Arial" charset="0"/>
              </a:rPr>
              <a:t>      36.3                11.3  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71500" y="1635125"/>
            <a:ext cx="79962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                                                  </a:t>
            </a:r>
            <a:r>
              <a:rPr lang="en-US" sz="2600" b="1">
                <a:solidFill>
                  <a:srgbClr val="FFFF00"/>
                </a:solidFill>
                <a:latin typeface="Arial" charset="0"/>
              </a:rPr>
              <a:t> United States        Iowa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" y="381000"/>
            <a:ext cx="75279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1975"/>
            <a:ext cx="706139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178296"/>
            <a:ext cx="1868424" cy="3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7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04825" y="533400"/>
            <a:ext cx="8133932" cy="526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Percent Minority </a:t>
            </a:r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Iowa</a:t>
            </a:r>
          </a:p>
          <a:p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   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12.4%</a:t>
            </a:r>
            <a:endParaRPr lang="en-US" sz="5400" b="1" dirty="0">
              <a:solidFill>
                <a:srgbClr val="FFC0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   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11.3%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2000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     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7.4%</a:t>
            </a:r>
            <a:endParaRPr lang="en-US" sz="5400" b="1" baseline="30000" dirty="0">
              <a:solidFill>
                <a:srgbClr val="00FFFF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1990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     </a:t>
            </a:r>
            <a:r>
              <a:rPr lang="en-US" sz="5400" b="1" dirty="0">
                <a:solidFill>
                  <a:srgbClr val="FF00FF"/>
                </a:solidFill>
                <a:latin typeface="Arial" charset="0"/>
              </a:rPr>
              <a:t>4.1%</a:t>
            </a:r>
          </a:p>
          <a:p>
            <a:r>
              <a:rPr lang="en-US" sz="5400" b="1" dirty="0">
                <a:solidFill>
                  <a:srgbClr val="FF00FF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1980       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3.1%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56266" y="5948767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047750" y="762000"/>
            <a:ext cx="6635123" cy="489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Minorities 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   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383,726</a:t>
            </a:r>
          </a:p>
          <a:p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345,232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2000	 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215,980</a:t>
            </a:r>
            <a:endParaRPr lang="en-US" sz="5400" b="1" baseline="30000" dirty="0">
              <a:solidFill>
                <a:srgbClr val="00FFFF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1990	 </a:t>
            </a:r>
            <a:r>
              <a:rPr lang="en-US" sz="5400" b="1" dirty="0">
                <a:solidFill>
                  <a:srgbClr val="FF00FF"/>
                </a:solidFill>
                <a:latin typeface="Arial" charset="0"/>
              </a:rPr>
              <a:t>112,915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15000" y="5662945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4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800" y="1128713"/>
            <a:ext cx="7764856" cy="48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 b="1" dirty="0">
                <a:solidFill>
                  <a:srgbClr val="FFFF00"/>
                </a:solidFill>
                <a:latin typeface="Arial" charset="0"/>
              </a:rPr>
              <a:t>White Alone, not Hispanic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      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2,706,690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2,701,123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2000		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2,710,344</a:t>
            </a:r>
            <a:endParaRPr lang="en-US" sz="5400" b="1" baseline="30000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endParaRPr lang="en-US" sz="60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43600" y="5181600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9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689850" cy="460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47232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7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959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6195901" cy="470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Whites 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2,857,316</a:t>
            </a:r>
            <a:r>
              <a:rPr lang="en-US" sz="54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66FF33"/>
                </a:solidFill>
                <a:latin typeface="Arial" charset="0"/>
              </a:rPr>
              <a:t>2,781,561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2000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00FFFF"/>
                </a:solidFill>
                <a:latin typeface="Arial" charset="0"/>
              </a:rPr>
              <a:t>2,748,640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1990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00FF"/>
                </a:solidFill>
                <a:latin typeface="Arial" charset="0"/>
              </a:rPr>
              <a:t>2,683,090</a:t>
            </a:r>
            <a:endParaRPr lang="en-US" sz="54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458912" y="5371306"/>
            <a:ext cx="2243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one race only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049712" y="5371306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0" y="594187"/>
            <a:ext cx="5618820" cy="470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Blacks 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101,368</a:t>
            </a:r>
            <a:r>
              <a:rPr lang="en-US" sz="54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sz="5400" b="1" dirty="0" smtClean="0">
                <a:solidFill>
                  <a:srgbClr val="66FF33"/>
                </a:solidFill>
                <a:latin typeface="Arial" charset="0"/>
              </a:rPr>
              <a:t>89,148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2000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sz="5400" b="1" dirty="0" smtClean="0">
                <a:solidFill>
                  <a:srgbClr val="00FFFF"/>
                </a:solidFill>
                <a:latin typeface="Arial" charset="0"/>
              </a:rPr>
              <a:t>61,853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1990	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sz="5400" b="1" dirty="0" smtClean="0">
                <a:solidFill>
                  <a:srgbClr val="FF00FF"/>
                </a:solidFill>
                <a:latin typeface="Arial" charset="0"/>
              </a:rPr>
              <a:t>48,090</a:t>
            </a:r>
            <a:endParaRPr lang="en-US" sz="54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76400" y="5305093"/>
            <a:ext cx="2243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one race only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191000" y="5305093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2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103313" y="556087"/>
            <a:ext cx="7148084" cy="489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Am Indians 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	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14,742</a:t>
            </a:r>
            <a:r>
              <a:rPr lang="en-US" sz="54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11,084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2000		  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8,989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1990		  </a:t>
            </a:r>
            <a:r>
              <a:rPr lang="en-US" sz="5400" b="1" dirty="0">
                <a:solidFill>
                  <a:srgbClr val="FF00FF"/>
                </a:solidFill>
                <a:latin typeface="Arial" charset="0"/>
              </a:rPr>
              <a:t>7,349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81200" y="5436228"/>
            <a:ext cx="2243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one race only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5800" y="5436228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1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295400" y="470362"/>
            <a:ext cx="6237579" cy="470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Asians </a:t>
            </a:r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2013* 	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63,291</a:t>
            </a:r>
            <a:r>
              <a:rPr lang="en-US" sz="54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 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53,094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2000		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36,635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 1990		</a:t>
            </a:r>
            <a:r>
              <a:rPr lang="en-US" sz="5400" b="1" dirty="0">
                <a:solidFill>
                  <a:srgbClr val="FF00FF"/>
                </a:solidFill>
                <a:latin typeface="Arial" charset="0"/>
              </a:rPr>
              <a:t>25,476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**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314840" y="5341605"/>
            <a:ext cx="617262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one race only 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**combined 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Asian, Hawaiian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19800" y="5793651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3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705600" cy="522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2057400" cy="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1085850"/>
            <a:ext cx="7802110" cy="48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Hawaiian/Pacific Island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	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2,753</a:t>
            </a:r>
            <a:r>
              <a:rPr lang="en-US" sz="54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2,003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2000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1,009</a:t>
            </a:r>
            <a:r>
              <a:rPr lang="en-US" sz="5400" b="1" baseline="30000" dirty="0">
                <a:solidFill>
                  <a:srgbClr val="FFFF00"/>
                </a:solidFill>
                <a:latin typeface="Arial" charset="0"/>
              </a:rPr>
              <a:t>#</a:t>
            </a: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endParaRPr lang="en-US" sz="60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105400"/>
            <a:ext cx="22431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one race only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43400" y="5105400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90600" y="1128713"/>
            <a:ext cx="6481107" cy="48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Two or More Races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2013*		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50,945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2010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66FF33"/>
                </a:solidFill>
                <a:latin typeface="Arial" charset="0"/>
              </a:rPr>
              <a:t>53,333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2000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	</a:t>
            </a:r>
            <a:r>
              <a:rPr lang="en-US" sz="5400" b="1" dirty="0">
                <a:solidFill>
                  <a:srgbClr val="00FFFF"/>
                </a:solidFill>
                <a:latin typeface="Arial" charset="0"/>
              </a:rPr>
              <a:t>31,778</a:t>
            </a:r>
            <a:endParaRPr lang="en-US" sz="5400" b="1" baseline="30000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  </a:t>
            </a:r>
            <a:endParaRPr lang="en-US" sz="60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705350" y="5105400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8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7315200" cy="470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Hispanics</a:t>
            </a:r>
            <a:r>
              <a:rPr lang="en-US" sz="6000" b="1" baseline="30000" dirty="0" smtClean="0">
                <a:solidFill>
                  <a:srgbClr val="FFFF00"/>
                </a:solidFill>
                <a:latin typeface="Arial" charset="0"/>
              </a:rPr>
              <a:t>#</a:t>
            </a:r>
            <a:r>
              <a:rPr lang="en-US" sz="6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charset="0"/>
              </a:rPr>
              <a:t>in Iowa</a:t>
            </a:r>
          </a:p>
          <a:p>
            <a:endParaRPr 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2013*	 </a:t>
            </a:r>
            <a:r>
              <a:rPr lang="en-US" sz="5400" b="1" dirty="0" smtClean="0">
                <a:solidFill>
                  <a:srgbClr val="FFC000"/>
                </a:solidFill>
                <a:latin typeface="Arial" charset="0"/>
              </a:rPr>
              <a:t>168,806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	</a:t>
            </a:r>
          </a:p>
          <a:p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 	2010	 	 </a:t>
            </a:r>
            <a:r>
              <a:rPr lang="en-US" sz="5400" b="1" dirty="0" smtClean="0">
                <a:solidFill>
                  <a:srgbClr val="66FF33"/>
                </a:solidFill>
                <a:latin typeface="Arial" charset="0"/>
              </a:rPr>
              <a:t>151,544</a:t>
            </a:r>
            <a:endParaRPr lang="en-US" sz="5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2000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   </a:t>
            </a:r>
            <a:r>
              <a:rPr lang="en-US" sz="5400" b="1" dirty="0" smtClean="0">
                <a:solidFill>
                  <a:srgbClr val="00FFFF"/>
                </a:solidFill>
                <a:latin typeface="Arial" charset="0"/>
              </a:rPr>
              <a:t>82,473</a:t>
            </a:r>
            <a:endParaRPr lang="en-US" sz="5400" b="1" baseline="30000" dirty="0">
              <a:solidFill>
                <a:srgbClr val="00FFFF"/>
              </a:solidFill>
              <a:latin typeface="Arial" charset="0"/>
            </a:endParaRPr>
          </a:p>
          <a:p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1990</a:t>
            </a:r>
            <a:r>
              <a:rPr lang="en-US" sz="5400" b="1" dirty="0">
                <a:solidFill>
                  <a:srgbClr val="FFFF00"/>
                </a:solidFill>
                <a:latin typeface="Arial" charset="0"/>
              </a:rPr>
              <a:t>	   </a:t>
            </a:r>
            <a:r>
              <a:rPr lang="en-US" sz="5400" b="1" dirty="0" smtClean="0">
                <a:solidFill>
                  <a:srgbClr val="FFFF00"/>
                </a:solidFill>
                <a:latin typeface="Arial" charset="0"/>
              </a:rPr>
              <a:t>	   </a:t>
            </a:r>
            <a:r>
              <a:rPr lang="en-US" sz="5400" b="1" dirty="0" smtClean="0">
                <a:solidFill>
                  <a:srgbClr val="FF00FF"/>
                </a:solidFill>
                <a:latin typeface="Arial" charset="0"/>
              </a:rPr>
              <a:t>32,647</a:t>
            </a:r>
            <a:endParaRPr lang="en-US" sz="54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0" y="5366212"/>
            <a:ext cx="1566428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charset="0"/>
              </a:rPr>
              <a:t>#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any race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638800" y="5366212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3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8159050" cy="474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5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90971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912577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3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02043" y="152400"/>
            <a:ext cx="8133932" cy="707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6000" b="1" dirty="0">
                <a:solidFill>
                  <a:srgbClr val="FFFF00"/>
                </a:solidFill>
                <a:latin typeface="Arial" charset="0"/>
              </a:rPr>
              <a:t>Percent Minority Iowa</a:t>
            </a:r>
          </a:p>
          <a:p>
            <a:endParaRPr lang="en-US" alt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altLang="en-US" sz="6000" b="1" dirty="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en-US" altLang="en-US" sz="5400" b="1" dirty="0" smtClean="0">
                <a:solidFill>
                  <a:srgbClr val="00FFFF"/>
                </a:solidFill>
                <a:latin typeface="Arial" charset="0"/>
              </a:rPr>
              <a:t>2010*</a:t>
            </a:r>
            <a:r>
              <a:rPr lang="en-US" altLang="en-US" sz="5400" b="1" dirty="0">
                <a:solidFill>
                  <a:srgbClr val="00FFFF"/>
                </a:solidFill>
                <a:latin typeface="Arial" charset="0"/>
              </a:rPr>
              <a:t>	</a:t>
            </a:r>
            <a:r>
              <a:rPr lang="en-US" altLang="en-US" sz="5400" b="1" dirty="0" smtClean="0">
                <a:solidFill>
                  <a:srgbClr val="00FFFF"/>
                </a:solidFill>
                <a:latin typeface="Arial" charset="0"/>
              </a:rPr>
              <a:t>    11.3% </a:t>
            </a:r>
            <a:r>
              <a:rPr lang="en-US" altLang="en-US" sz="5400" b="1" dirty="0">
                <a:solidFill>
                  <a:srgbClr val="00FFFF"/>
                </a:solidFill>
                <a:latin typeface="Arial" charset="0"/>
              </a:rPr>
              <a:t>total</a:t>
            </a:r>
          </a:p>
          <a:p>
            <a:r>
              <a:rPr lang="en-US" altLang="en-US" sz="5400" b="1" dirty="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en-US" altLang="en-US" sz="5400" b="1" dirty="0" smtClean="0">
                <a:solidFill>
                  <a:srgbClr val="FF00FF"/>
                </a:solidFill>
                <a:latin typeface="Arial" charset="0"/>
              </a:rPr>
              <a:t>2010**   18.0% school</a:t>
            </a:r>
          </a:p>
          <a:p>
            <a:endParaRPr lang="en-US" altLang="en-US" sz="1600" b="1" dirty="0">
              <a:solidFill>
                <a:srgbClr val="FF00FF"/>
              </a:solidFill>
              <a:latin typeface="Arial" charset="0"/>
            </a:endParaRPr>
          </a:p>
          <a:p>
            <a:r>
              <a:rPr lang="en-US" altLang="en-US" sz="5400" b="1" dirty="0" smtClean="0">
                <a:solidFill>
                  <a:srgbClr val="FF00FF"/>
                </a:solidFill>
                <a:latin typeface="Arial" charset="0"/>
              </a:rPr>
              <a:t>   </a:t>
            </a:r>
            <a:r>
              <a:rPr lang="en-US" altLang="en-US" sz="5400" b="1" dirty="0" smtClean="0">
                <a:solidFill>
                  <a:srgbClr val="00FFFF"/>
                </a:solidFill>
                <a:latin typeface="Arial" charset="0"/>
              </a:rPr>
              <a:t>2013*     12.4% total</a:t>
            </a:r>
          </a:p>
          <a:p>
            <a:r>
              <a:rPr lang="en-US" altLang="en-US" sz="5400" b="1" dirty="0">
                <a:solidFill>
                  <a:srgbClr val="FF00FF"/>
                </a:solidFill>
                <a:latin typeface="Arial" charset="0"/>
              </a:rPr>
              <a:t> </a:t>
            </a:r>
            <a:r>
              <a:rPr lang="en-US" altLang="en-US" sz="5400" b="1" dirty="0" smtClean="0">
                <a:solidFill>
                  <a:srgbClr val="FF00FF"/>
                </a:solidFill>
                <a:latin typeface="Arial" charset="0"/>
              </a:rPr>
              <a:t>  2013**    21.2% school</a:t>
            </a:r>
          </a:p>
          <a:p>
            <a:endParaRPr lang="en-US" altLang="en-US" sz="5400" b="1" baseline="30000" dirty="0">
              <a:solidFill>
                <a:srgbClr val="FF00FF"/>
              </a:solidFill>
              <a:latin typeface="Arial" charset="0"/>
            </a:endParaRPr>
          </a:p>
          <a:p>
            <a:endParaRPr lang="en-US" altLang="en-US" sz="5400" b="1" baseline="30000" dirty="0">
              <a:solidFill>
                <a:srgbClr val="FF00FF"/>
              </a:solidFill>
              <a:latin typeface="Arial" charset="0"/>
            </a:endParaRPr>
          </a:p>
          <a:p>
            <a:r>
              <a:rPr lang="en-US" altLang="en-US" sz="6000" b="1" dirty="0">
                <a:solidFill>
                  <a:srgbClr val="FFFF00"/>
                </a:solidFill>
                <a:latin typeface="Arial" charset="0"/>
              </a:rPr>
              <a:t>  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724400" y="5655600"/>
            <a:ext cx="3549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00FF"/>
                </a:solidFill>
                <a:latin typeface="Arial" charset="0"/>
              </a:rPr>
              <a:t>**school enrollment</a:t>
            </a:r>
            <a:r>
              <a:rPr lang="en-US" altLang="en-US" b="1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828800" y="5655600"/>
            <a:ext cx="2733414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>
                <a:solidFill>
                  <a:srgbClr val="00FFFF"/>
                </a:solidFill>
                <a:latin typeface="Arial" charset="0"/>
              </a:rPr>
              <a:t>*total population 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832" t="20088" r="14759" b="8194"/>
          <a:stretch/>
        </p:blipFill>
        <p:spPr>
          <a:xfrm>
            <a:off x="144657" y="381000"/>
            <a:ext cx="8904091" cy="556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43" t="20793" r="13785" b="6607"/>
          <a:stretch/>
        </p:blipFill>
        <p:spPr>
          <a:xfrm>
            <a:off x="123825" y="609598"/>
            <a:ext cx="8915400" cy="5327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1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175" t="19390" r="13800" b="6801"/>
          <a:stretch/>
        </p:blipFill>
        <p:spPr>
          <a:xfrm>
            <a:off x="47625" y="400050"/>
            <a:ext cx="9010650" cy="5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5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0280"/>
            <a:ext cx="6122987" cy="520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6096000"/>
            <a:ext cx="2177376" cy="4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803" t="20169" r="13550" b="5882"/>
          <a:stretch/>
        </p:blipFill>
        <p:spPr>
          <a:xfrm>
            <a:off x="190500" y="533400"/>
            <a:ext cx="87630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0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555" t="19905" r="13519" b="6730"/>
          <a:stretch/>
        </p:blipFill>
        <p:spPr>
          <a:xfrm>
            <a:off x="257175" y="609600"/>
            <a:ext cx="8686800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15925" y="1500188"/>
            <a:ext cx="8382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000" b="1">
                <a:solidFill>
                  <a:srgbClr val="00FFFF"/>
                </a:solidFill>
                <a:latin typeface="Arial" charset="0"/>
              </a:rPr>
              <a:t>Minorities in Iowa have </a:t>
            </a:r>
            <a:r>
              <a:rPr lang="en-US" sz="6000" b="1" i="1">
                <a:solidFill>
                  <a:srgbClr val="FFFF00"/>
                </a:solidFill>
                <a:latin typeface="Arial" charset="0"/>
              </a:rPr>
              <a:t>increased</a:t>
            </a:r>
            <a:r>
              <a:rPr lang="en-US" sz="6000" b="1">
                <a:solidFill>
                  <a:srgbClr val="00FFFF"/>
                </a:solidFill>
                <a:latin typeface="Arial" charset="0"/>
              </a:rPr>
              <a:t> significantly. </a:t>
            </a:r>
            <a:endParaRPr 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1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15925" y="1500188"/>
            <a:ext cx="8382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000" b="1" i="1">
                <a:solidFill>
                  <a:srgbClr val="FFFF00"/>
                </a:solidFill>
                <a:latin typeface="Arial" charset="0"/>
              </a:rPr>
              <a:t>Hispanics</a:t>
            </a:r>
            <a:r>
              <a:rPr lang="en-US" sz="6000" b="1">
                <a:solidFill>
                  <a:srgbClr val="00FFFF"/>
                </a:solidFill>
                <a:latin typeface="Arial" charset="0"/>
              </a:rPr>
              <a:t> are the largest minority group in Iowa. </a:t>
            </a:r>
            <a:endParaRPr 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15925" y="1500188"/>
            <a:ext cx="8382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000" b="1">
                <a:solidFill>
                  <a:srgbClr val="00FFFF"/>
                </a:solidFill>
                <a:latin typeface="Arial" charset="0"/>
              </a:rPr>
              <a:t>Iowa remains much </a:t>
            </a:r>
            <a:r>
              <a:rPr lang="en-US" sz="6000" b="1" i="1">
                <a:solidFill>
                  <a:srgbClr val="FFFF00"/>
                </a:solidFill>
                <a:latin typeface="Arial" charset="0"/>
              </a:rPr>
              <a:t>less</a:t>
            </a:r>
            <a:r>
              <a:rPr lang="en-US" sz="6000" b="1">
                <a:solidFill>
                  <a:srgbClr val="00FFFF"/>
                </a:solidFill>
                <a:latin typeface="Arial" charset="0"/>
              </a:rPr>
              <a:t> diverse than many other areas of the U.S. </a:t>
            </a:r>
            <a:endParaRPr 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15925" y="1500188"/>
            <a:ext cx="8382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000" b="1">
                <a:solidFill>
                  <a:srgbClr val="00FFFF"/>
                </a:solidFill>
                <a:latin typeface="Arial" charset="0"/>
              </a:rPr>
              <a:t>Some areas of Iowa still have relatively </a:t>
            </a:r>
            <a:r>
              <a:rPr lang="en-US" sz="6000" b="1" i="1">
                <a:solidFill>
                  <a:srgbClr val="FFFF00"/>
                </a:solidFill>
                <a:latin typeface="Arial" charset="0"/>
              </a:rPr>
              <a:t>few</a:t>
            </a:r>
            <a:r>
              <a:rPr lang="en-US" sz="6000" b="1">
                <a:solidFill>
                  <a:srgbClr val="00FFFF"/>
                </a:solidFill>
                <a:latin typeface="Arial" charset="0"/>
              </a:rPr>
              <a:t> minority persons. </a:t>
            </a:r>
            <a:endParaRPr 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erge tub v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99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6732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1524000" y="381000"/>
            <a:ext cx="5965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FFFF"/>
                </a:solidFill>
                <a:latin typeface="Arial" charset="0"/>
                <a:cs typeface="Arial" charset="0"/>
              </a:rPr>
              <a:t>Components of Change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371600" y="1447800"/>
            <a:ext cx="1147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  <a:cs typeface="Arial" charset="0"/>
              </a:rPr>
              <a:t>Births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828800" y="5181600"/>
            <a:ext cx="1385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FF3399"/>
                </a:solidFill>
                <a:latin typeface="Arial" charset="0"/>
                <a:cs typeface="Arial" charset="0"/>
              </a:rPr>
              <a:t>Deaths</a:t>
            </a: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6248400" y="1447800"/>
            <a:ext cx="14271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00FFFF"/>
                </a:solidFill>
                <a:latin typeface="Arial" charset="0"/>
                <a:cs typeface="Arial" charset="0"/>
              </a:rPr>
              <a:t>Move In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5334000" y="5181600"/>
            <a:ext cx="182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FF3399"/>
                </a:solidFill>
                <a:latin typeface="Arial" charset="0"/>
                <a:cs typeface="Arial" charset="0"/>
              </a:rPr>
              <a:t>Move Out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2637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4425" y="457200"/>
            <a:ext cx="664797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Migration in Iowa</a:t>
            </a:r>
          </a:p>
          <a:p>
            <a:endParaRPr lang="en-US" sz="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2010s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 16,700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2000s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   6,000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1990s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+  49,000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- 280,000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 60,000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- 180,000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- 250,000	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- 180,000 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- 100,000	</a:t>
            </a:r>
          </a:p>
          <a:p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1920s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- 150,000</a:t>
            </a:r>
            <a:endParaRPr lang="en-US" sz="4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15000" y="5518611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3000"/>
            <a:ext cx="7800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Components of Change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– 2014*</a:t>
            </a:r>
          </a:p>
          <a:p>
            <a:endParaRPr lang="en-US" sz="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Change</a:t>
            </a:r>
            <a:r>
              <a:rPr lang="en-US" sz="3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+ 44,100</a:t>
            </a:r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Migration</a:t>
            </a:r>
            <a:r>
              <a:rPr lang="en-US" sz="3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600" b="1" u="sng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+ 16,700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Change		</a:t>
            </a:r>
            <a:r>
              <a:rPr lang="en-US" sz="3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+ 60,800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10250" y="4572000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6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6764337" cy="53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172200"/>
            <a:ext cx="2133600" cy="4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81000"/>
            <a:ext cx="7573963" cy="556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9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61950" y="1295400"/>
            <a:ext cx="8382000" cy="303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Iowa likely </a:t>
            </a:r>
            <a:r>
              <a:rPr lang="en-US" sz="6400" b="1" dirty="0" smtClean="0">
                <a:solidFill>
                  <a:srgbClr val="00FFFF"/>
                </a:solidFill>
                <a:latin typeface="Arial" charset="0"/>
              </a:rPr>
              <a:t>has 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net </a:t>
            </a:r>
            <a:r>
              <a:rPr lang="en-US" sz="6400" b="1" i="1" dirty="0">
                <a:solidFill>
                  <a:srgbClr val="FFFF00"/>
                </a:solidFill>
                <a:latin typeface="Arial" charset="0"/>
              </a:rPr>
              <a:t>in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-migration but at a relatively low rate. </a:t>
            </a:r>
            <a:endParaRPr lang="en-US" sz="4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1000" y="1219200"/>
            <a:ext cx="8382000" cy="41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/>
          <a:p>
            <a:pPr algn="ctr" defTabSz="841375">
              <a:spcBef>
                <a:spcPct val="50000"/>
              </a:spcBef>
            </a:pPr>
            <a:r>
              <a:rPr lang="en-US" sz="6400" b="1" dirty="0" smtClean="0">
                <a:solidFill>
                  <a:srgbClr val="00FFFF"/>
                </a:solidFill>
                <a:latin typeface="Arial" charset="0"/>
              </a:rPr>
              <a:t>Most 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counties </a:t>
            </a:r>
            <a:r>
              <a:rPr lang="en-US" sz="6400" b="1" dirty="0" smtClean="0">
                <a:solidFill>
                  <a:srgbClr val="00FFFF"/>
                </a:solidFill>
                <a:latin typeface="Arial" charset="0"/>
              </a:rPr>
              <a:t>will 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have net </a:t>
            </a:r>
            <a:r>
              <a:rPr lang="en-US" sz="6400" b="1" i="1" dirty="0">
                <a:solidFill>
                  <a:srgbClr val="FFFF00"/>
                </a:solidFill>
                <a:latin typeface="Arial" charset="0"/>
              </a:rPr>
              <a:t>out</a:t>
            </a:r>
            <a:r>
              <a:rPr lang="en-US" sz="6400" b="1" dirty="0">
                <a:solidFill>
                  <a:srgbClr val="00FFFF"/>
                </a:solidFill>
                <a:latin typeface="Arial" charset="0"/>
              </a:rPr>
              <a:t>-migration. </a:t>
            </a:r>
          </a:p>
          <a:p>
            <a:pPr algn="ctr" defTabSz="841375">
              <a:spcBef>
                <a:spcPct val="50000"/>
              </a:spcBef>
            </a:pPr>
            <a:endParaRPr lang="en-US" sz="46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3000"/>
            <a:ext cx="78009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Net Migration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– 2014*</a:t>
            </a:r>
          </a:p>
          <a:p>
            <a:endParaRPr lang="en-US" sz="8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28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			</a:t>
            </a:r>
            <a:r>
              <a:rPr lang="en-US" sz="3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+ 21,400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				</a:t>
            </a:r>
            <a:r>
              <a:rPr lang="en-US" sz="3600" b="1" u="sng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4,700</a:t>
            </a:r>
            <a:endParaRPr lang="en-US" sz="3600" b="1" u="sng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Migration</a:t>
            </a:r>
            <a:r>
              <a:rPr lang="en-US" sz="3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+ 16,700</a:t>
            </a:r>
          </a:p>
          <a:p>
            <a:endParaRPr lang="en-US" sz="36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29400" y="4572000"/>
            <a:ext cx="1612916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*estimated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6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914400"/>
            <a:ext cx="9215357" cy="470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762000"/>
            <a:ext cx="9044910" cy="4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523037" cy="547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2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3" y="838200"/>
            <a:ext cx="6516687" cy="498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174" tIns="42087" rIns="84174" bIns="42087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FFFF00"/>
                </a:solidFill>
                <a:latin typeface="Arial" charset="0"/>
              </a:rPr>
              <a:t>Immigration in Iowa</a:t>
            </a: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 </a:t>
            </a:r>
            <a:endParaRPr lang="en-US" alt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174148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57800"/>
            <a:ext cx="20574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2286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3671888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0064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83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0969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9" descr="latina 0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0" descr="latina 0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1" descr="latina 0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05400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17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5" y="978159"/>
            <a:ext cx="880026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2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23900"/>
            <a:ext cx="6675437" cy="52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0"/>
            <a:ext cx="2286000" cy="4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3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914400"/>
            <a:ext cx="9044915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2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914400" y="704850"/>
            <a:ext cx="6314523" cy="433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Foreign Born in Iowa</a:t>
            </a:r>
          </a:p>
          <a:p>
            <a:endParaRPr lang="en-US" altLang="en-US" sz="24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2013*		</a:t>
            </a:r>
            <a:r>
              <a:rPr lang="en-US" altLang="en-US" sz="4800" b="1" dirty="0" smtClean="0">
                <a:solidFill>
                  <a:srgbClr val="FFC000"/>
                </a:solidFill>
                <a:latin typeface="Arial" charset="0"/>
              </a:rPr>
              <a:t>149,122</a:t>
            </a:r>
          </a:p>
          <a:p>
            <a:r>
              <a:rPr lang="en-US" altLang="en-US" sz="6000" b="1" dirty="0" smtClean="0">
                <a:solidFill>
                  <a:srgbClr val="FFFF00"/>
                </a:solidFill>
                <a:latin typeface="Arial" charset="0"/>
              </a:rPr>
              <a:t>  	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2010*</a:t>
            </a:r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	 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altLang="en-US" sz="4800" b="1" dirty="0" smtClean="0">
                <a:solidFill>
                  <a:srgbClr val="66FF33"/>
                </a:solidFill>
                <a:latin typeface="Arial" charset="0"/>
              </a:rPr>
              <a:t>139,477</a:t>
            </a:r>
            <a:endParaRPr lang="en-US" altLang="en-US" sz="48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2000</a:t>
            </a:r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altLang="en-US" sz="4800" b="1" dirty="0">
                <a:solidFill>
                  <a:srgbClr val="00FFFF"/>
                </a:solidFill>
                <a:latin typeface="Arial" charset="0"/>
              </a:rPr>
              <a:t>91,083</a:t>
            </a:r>
            <a:endParaRPr lang="en-US" altLang="en-US" sz="4800" b="1" baseline="30000" dirty="0">
              <a:solidFill>
                <a:srgbClr val="00FFFF"/>
              </a:solidFill>
              <a:latin typeface="Arial" charset="0"/>
            </a:endParaRPr>
          </a:p>
          <a:p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1990</a:t>
            </a:r>
            <a:r>
              <a:rPr lang="en-US" altLang="en-US" sz="4800" b="1" dirty="0">
                <a:solidFill>
                  <a:srgbClr val="FFFF00"/>
                </a:solidFill>
                <a:latin typeface="Arial" charset="0"/>
              </a:rPr>
              <a:t>	   </a:t>
            </a:r>
            <a:r>
              <a:rPr lang="en-US" altLang="en-US" sz="4800" b="1" dirty="0" smtClean="0">
                <a:solidFill>
                  <a:srgbClr val="FFFF00"/>
                </a:solidFill>
                <a:latin typeface="Arial" charset="0"/>
              </a:rPr>
              <a:t>	  </a:t>
            </a:r>
            <a:r>
              <a:rPr lang="en-US" altLang="en-US" sz="4800" b="1" dirty="0" smtClean="0">
                <a:solidFill>
                  <a:srgbClr val="FF00FF"/>
                </a:solidFill>
                <a:latin typeface="Arial" charset="0"/>
              </a:rPr>
              <a:t>42,029</a:t>
            </a:r>
            <a:endParaRPr lang="en-US" altLang="en-US" sz="4800" b="1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133600" y="5324473"/>
            <a:ext cx="6131781" cy="4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 dirty="0" smtClean="0">
                <a:solidFill>
                  <a:srgbClr val="FFFF00"/>
                </a:solidFill>
                <a:latin typeface="Arial" charset="0"/>
              </a:rPr>
              <a:t>*American Community Survey, 1 year estimates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57200"/>
            <a:ext cx="7354887" cy="576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8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6" y="838200"/>
            <a:ext cx="10240603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8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1943100" y="2286000"/>
            <a:ext cx="53371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500" b="1">
                <a:solidFill>
                  <a:srgbClr val="FFFF00"/>
                </a:solidFill>
                <a:latin typeface="Arial" charset="0"/>
              </a:rPr>
              <a:t>Hispanic = Foreign Born</a:t>
            </a:r>
          </a:p>
          <a:p>
            <a:endParaRPr lang="en-US" altLang="en-US" sz="3500" b="1">
              <a:solidFill>
                <a:srgbClr val="FFFF00"/>
              </a:solidFill>
              <a:latin typeface="Arial" charset="0"/>
            </a:endParaRPr>
          </a:p>
          <a:p>
            <a:r>
              <a:rPr lang="en-US" altLang="en-US" sz="3500" b="1">
                <a:solidFill>
                  <a:srgbClr val="FFFF00"/>
                </a:solidFill>
                <a:latin typeface="Arial" charset="0"/>
              </a:rPr>
              <a:t>Foreign Born = Hispanic</a:t>
            </a:r>
          </a:p>
        </p:txBody>
      </p:sp>
      <p:sp>
        <p:nvSpPr>
          <p:cNvPr id="60419" name="Line 6"/>
          <p:cNvSpPr>
            <a:spLocks noChangeShapeType="1"/>
          </p:cNvSpPr>
          <p:nvPr/>
        </p:nvSpPr>
        <p:spPr bwMode="auto">
          <a:xfrm flipH="1">
            <a:off x="4076700" y="2438400"/>
            <a:ext cx="152400" cy="304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7"/>
          <p:cNvSpPr>
            <a:spLocks noChangeShapeType="1"/>
          </p:cNvSpPr>
          <p:nvPr/>
        </p:nvSpPr>
        <p:spPr bwMode="auto">
          <a:xfrm flipH="1">
            <a:off x="4991100" y="3505200"/>
            <a:ext cx="152400" cy="304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5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8382000" cy="474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737264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2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533400"/>
            <a:ext cx="7256462" cy="57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8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0" tIns="42105" rIns="84210" bIns="42105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Driving factors in Iowa immigration: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i="1">
                <a:solidFill>
                  <a:srgbClr val="FFFF00"/>
                </a:solidFill>
                <a:latin typeface="Arial" charset="0"/>
              </a:rPr>
              <a:t>Food Processing plants</a:t>
            </a: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 </a:t>
            </a:r>
            <a:endParaRPr lang="en-US" alt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210" tIns="42105" rIns="84210" bIns="42105">
            <a:spAutoFit/>
          </a:bodyPr>
          <a:lstStyle>
            <a:lvl1pPr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41375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00FFFF"/>
                </a:solidFill>
                <a:latin typeface="Arial" charset="0"/>
              </a:rPr>
              <a:t>Driving factors in Iowa immigration: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i="1">
                <a:solidFill>
                  <a:srgbClr val="FFFF00"/>
                </a:solidFill>
                <a:latin typeface="Arial" charset="0"/>
              </a:rPr>
              <a:t>Family reunification</a:t>
            </a:r>
            <a:endParaRPr lang="en-US" altLang="en-US" sz="46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257426"/>
            <a:ext cx="1981200" cy="4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41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413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21566</TotalTime>
  <Words>570</Words>
  <Application>Microsoft Macintosh PowerPoint</Application>
  <PresentationFormat>Letter Paper (8.5x11 in)</PresentationFormat>
  <Paragraphs>288</Paragraphs>
  <Slides>104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Race Groups Census 2010</vt:lpstr>
      <vt:lpstr>Race Groups Census 2010</vt:lpstr>
      <vt:lpstr>Hispanics &amp; Race  Census 2010</vt:lpstr>
      <vt:lpstr>Race Groups Census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</dc:creator>
  <cp:lastModifiedBy>Bailey Hanson</cp:lastModifiedBy>
  <cp:revision>1019</cp:revision>
  <cp:lastPrinted>2015-05-14T04:03:42Z</cp:lastPrinted>
  <dcterms:modified xsi:type="dcterms:W3CDTF">2015-05-22T12:49:53Z</dcterms:modified>
</cp:coreProperties>
</file>