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55"/>
  </p:handoutMasterIdLst>
  <p:sldIdLst>
    <p:sldId id="257" r:id="rId4"/>
    <p:sldId id="256" r:id="rId5"/>
    <p:sldId id="265" r:id="rId6"/>
    <p:sldId id="258" r:id="rId7"/>
    <p:sldId id="259" r:id="rId8"/>
    <p:sldId id="260" r:id="rId9"/>
    <p:sldId id="262" r:id="rId10"/>
    <p:sldId id="264" r:id="rId11"/>
    <p:sldId id="301" r:id="rId12"/>
    <p:sldId id="267" r:id="rId13"/>
    <p:sldId id="268" r:id="rId14"/>
    <p:sldId id="269" r:id="rId15"/>
    <p:sldId id="270" r:id="rId16"/>
    <p:sldId id="271" r:id="rId17"/>
    <p:sldId id="272" r:id="rId18"/>
    <p:sldId id="273" r:id="rId19"/>
    <p:sldId id="278" r:id="rId20"/>
    <p:sldId id="279" r:id="rId21"/>
    <p:sldId id="274" r:id="rId22"/>
    <p:sldId id="275" r:id="rId23"/>
    <p:sldId id="276" r:id="rId24"/>
    <p:sldId id="302" r:id="rId25"/>
    <p:sldId id="303" r:id="rId26"/>
    <p:sldId id="317" r:id="rId27"/>
    <p:sldId id="277" r:id="rId28"/>
    <p:sldId id="280" r:id="rId29"/>
    <p:sldId id="306" r:id="rId30"/>
    <p:sldId id="281" r:id="rId31"/>
    <p:sldId id="307" r:id="rId32"/>
    <p:sldId id="311" r:id="rId33"/>
    <p:sldId id="308" r:id="rId34"/>
    <p:sldId id="312" r:id="rId35"/>
    <p:sldId id="313" r:id="rId36"/>
    <p:sldId id="316" r:id="rId37"/>
    <p:sldId id="304" r:id="rId38"/>
    <p:sldId id="290" r:id="rId39"/>
    <p:sldId id="291" r:id="rId40"/>
    <p:sldId id="292" r:id="rId41"/>
    <p:sldId id="293" r:id="rId42"/>
    <p:sldId id="295" r:id="rId43"/>
    <p:sldId id="283" r:id="rId44"/>
    <p:sldId id="284" r:id="rId45"/>
    <p:sldId id="286" r:id="rId46"/>
    <p:sldId id="285" r:id="rId47"/>
    <p:sldId id="287" r:id="rId48"/>
    <p:sldId id="314" r:id="rId49"/>
    <p:sldId id="288" r:id="rId50"/>
    <p:sldId id="289" r:id="rId51"/>
    <p:sldId id="296" r:id="rId52"/>
    <p:sldId id="294" r:id="rId53"/>
    <p:sldId id="300"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2604" y="-14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en-US" sz="1200" b="1" dirty="0" smtClean="0"/>
              <a:t>Number of Households and Family Households by Income</a:t>
            </a:r>
            <a:r>
              <a:rPr lang="en-US" sz="1200" b="1" baseline="0" dirty="0" smtClean="0"/>
              <a:t> Level, ACS, 2009 – 2013 Estimates</a:t>
            </a:r>
            <a:endParaRPr lang="en-US" sz="1200" b="1" dirty="0"/>
          </a:p>
        </c:rich>
      </c:tx>
      <c:layout>
        <c:manualLayout>
          <c:xMode val="edge"/>
          <c:yMode val="edge"/>
          <c:x val="9.4033615516370309E-2"/>
          <c:y val="2.8169014084507043E-2"/>
        </c:manualLayout>
      </c:layout>
      <c:overlay val="0"/>
    </c:title>
    <c:autoTitleDeleted val="0"/>
    <c:plotArea>
      <c:layout/>
      <c:barChart>
        <c:barDir val="col"/>
        <c:grouping val="stacked"/>
        <c:varyColors val="0"/>
        <c:ser>
          <c:idx val="0"/>
          <c:order val="0"/>
          <c:tx>
            <c:strRef>
              <c:f>Sheet1!$B$1</c:f>
              <c:strCache>
                <c:ptCount val="1"/>
                <c:pt idx="0">
                  <c:v>      Less than $10,000</c:v>
                </c:pt>
              </c:strCache>
            </c:strRef>
          </c:tx>
          <c:spPr>
            <a:solidFill>
              <a:srgbClr val="FF99FF"/>
            </a:solidFill>
            <a:ln>
              <a:solidFill>
                <a:schemeClr val="tx1"/>
              </a:solidFill>
            </a:ln>
          </c:spPr>
          <c:invertIfNegative val="0"/>
          <c:cat>
            <c:strRef>
              <c:f>Sheet1!$A$2:$A$3</c:f>
              <c:strCache>
                <c:ptCount val="2"/>
                <c:pt idx="0">
                  <c:v>Households</c:v>
                </c:pt>
                <c:pt idx="1">
                  <c:v>Family Households</c:v>
                </c:pt>
              </c:strCache>
            </c:strRef>
          </c:cat>
          <c:val>
            <c:numRef>
              <c:f>Sheet1!$B$2:$B$3</c:f>
              <c:numCache>
                <c:formatCode>General</c:formatCode>
                <c:ptCount val="2"/>
                <c:pt idx="0">
                  <c:v>75927</c:v>
                </c:pt>
                <c:pt idx="1">
                  <c:v>27086</c:v>
                </c:pt>
              </c:numCache>
            </c:numRef>
          </c:val>
        </c:ser>
        <c:ser>
          <c:idx val="1"/>
          <c:order val="1"/>
          <c:tx>
            <c:strRef>
              <c:f>Sheet1!$C$1</c:f>
              <c:strCache>
                <c:ptCount val="1"/>
                <c:pt idx="0">
                  <c:v>      $10,000 to $14,999</c:v>
                </c:pt>
              </c:strCache>
            </c:strRef>
          </c:tx>
          <c:spPr>
            <a:solidFill>
              <a:srgbClr val="66FFFF"/>
            </a:solidFill>
            <a:ln>
              <a:solidFill>
                <a:schemeClr val="tx1"/>
              </a:solidFill>
            </a:ln>
          </c:spPr>
          <c:invertIfNegative val="0"/>
          <c:cat>
            <c:strRef>
              <c:f>Sheet1!$A$2:$A$3</c:f>
              <c:strCache>
                <c:ptCount val="2"/>
                <c:pt idx="0">
                  <c:v>Households</c:v>
                </c:pt>
                <c:pt idx="1">
                  <c:v>Family Households</c:v>
                </c:pt>
              </c:strCache>
            </c:strRef>
          </c:cat>
          <c:val>
            <c:numRef>
              <c:f>Sheet1!$C$2:$C$3</c:f>
              <c:numCache>
                <c:formatCode>General</c:formatCode>
                <c:ptCount val="2"/>
                <c:pt idx="0">
                  <c:v>65463</c:v>
                </c:pt>
                <c:pt idx="1">
                  <c:v>19322</c:v>
                </c:pt>
              </c:numCache>
            </c:numRef>
          </c:val>
        </c:ser>
        <c:ser>
          <c:idx val="2"/>
          <c:order val="2"/>
          <c:tx>
            <c:strRef>
              <c:f>Sheet1!$D$1</c:f>
              <c:strCache>
                <c:ptCount val="1"/>
                <c:pt idx="0">
                  <c:v>      $15,000 to $24,999</c:v>
                </c:pt>
              </c:strCache>
            </c:strRef>
          </c:tx>
          <c:spPr>
            <a:solidFill>
              <a:srgbClr val="FFFFCC"/>
            </a:solidFill>
            <a:ln>
              <a:solidFill>
                <a:schemeClr val="tx1"/>
              </a:solidFill>
            </a:ln>
          </c:spPr>
          <c:invertIfNegative val="0"/>
          <c:cat>
            <c:strRef>
              <c:f>Sheet1!$A$2:$A$3</c:f>
              <c:strCache>
                <c:ptCount val="2"/>
                <c:pt idx="0">
                  <c:v>Households</c:v>
                </c:pt>
                <c:pt idx="1">
                  <c:v>Family Households</c:v>
                </c:pt>
              </c:strCache>
            </c:strRef>
          </c:cat>
          <c:val>
            <c:numRef>
              <c:f>Sheet1!$D$2:$D$3</c:f>
              <c:numCache>
                <c:formatCode>General</c:formatCode>
                <c:ptCount val="2"/>
                <c:pt idx="0">
                  <c:v>132816</c:v>
                </c:pt>
                <c:pt idx="1">
                  <c:v>53771</c:v>
                </c:pt>
              </c:numCache>
            </c:numRef>
          </c:val>
        </c:ser>
        <c:ser>
          <c:idx val="3"/>
          <c:order val="3"/>
          <c:tx>
            <c:strRef>
              <c:f>Sheet1!$E$1</c:f>
              <c:strCache>
                <c:ptCount val="1"/>
                <c:pt idx="0">
                  <c:v>      $25,000 to $34,999</c:v>
                </c:pt>
              </c:strCache>
            </c:strRef>
          </c:tx>
          <c:spPr>
            <a:solidFill>
              <a:srgbClr val="CCFF99"/>
            </a:solidFill>
            <a:ln>
              <a:solidFill>
                <a:schemeClr val="tx1"/>
              </a:solidFill>
            </a:ln>
          </c:spPr>
          <c:invertIfNegative val="0"/>
          <c:cat>
            <c:strRef>
              <c:f>Sheet1!$A$2:$A$3</c:f>
              <c:strCache>
                <c:ptCount val="2"/>
                <c:pt idx="0">
                  <c:v>Households</c:v>
                </c:pt>
                <c:pt idx="1">
                  <c:v>Family Households</c:v>
                </c:pt>
              </c:strCache>
            </c:strRef>
          </c:cat>
          <c:val>
            <c:numRef>
              <c:f>Sheet1!$E$2:$E$3</c:f>
              <c:numCache>
                <c:formatCode>General</c:formatCode>
                <c:ptCount val="2"/>
                <c:pt idx="0">
                  <c:v>135167</c:v>
                </c:pt>
                <c:pt idx="1">
                  <c:v>69339</c:v>
                </c:pt>
              </c:numCache>
            </c:numRef>
          </c:val>
        </c:ser>
        <c:ser>
          <c:idx val="4"/>
          <c:order val="4"/>
          <c:tx>
            <c:strRef>
              <c:f>Sheet1!$F$1</c:f>
              <c:strCache>
                <c:ptCount val="1"/>
                <c:pt idx="0">
                  <c:v>      $35,000 to $49,999</c:v>
                </c:pt>
              </c:strCache>
            </c:strRef>
          </c:tx>
          <c:spPr>
            <a:solidFill>
              <a:srgbClr val="CC99FF"/>
            </a:solidFill>
            <a:ln>
              <a:solidFill>
                <a:schemeClr val="tx1"/>
              </a:solidFill>
            </a:ln>
          </c:spPr>
          <c:invertIfNegative val="0"/>
          <c:cat>
            <c:strRef>
              <c:f>Sheet1!$A$2:$A$3</c:f>
              <c:strCache>
                <c:ptCount val="2"/>
                <c:pt idx="0">
                  <c:v>Households</c:v>
                </c:pt>
                <c:pt idx="1">
                  <c:v>Family Households</c:v>
                </c:pt>
              </c:strCache>
            </c:strRef>
          </c:cat>
          <c:val>
            <c:numRef>
              <c:f>Sheet1!$F$2:$F$3</c:f>
              <c:numCache>
                <c:formatCode>General</c:formatCode>
                <c:ptCount val="2"/>
                <c:pt idx="0">
                  <c:v>182363</c:v>
                </c:pt>
                <c:pt idx="1">
                  <c:v>110944</c:v>
                </c:pt>
              </c:numCache>
            </c:numRef>
          </c:val>
        </c:ser>
        <c:ser>
          <c:idx val="5"/>
          <c:order val="5"/>
          <c:tx>
            <c:strRef>
              <c:f>Sheet1!$G$1</c:f>
              <c:strCache>
                <c:ptCount val="1"/>
                <c:pt idx="0">
                  <c:v>      $50,000 to $74,999</c:v>
                </c:pt>
              </c:strCache>
            </c:strRef>
          </c:tx>
          <c:spPr>
            <a:solidFill>
              <a:srgbClr val="FFCC00"/>
            </a:solidFill>
            <a:ln>
              <a:solidFill>
                <a:schemeClr val="tx1"/>
              </a:solidFill>
            </a:ln>
          </c:spPr>
          <c:invertIfNegative val="0"/>
          <c:cat>
            <c:strRef>
              <c:f>Sheet1!$A$2:$A$3</c:f>
              <c:strCache>
                <c:ptCount val="2"/>
                <c:pt idx="0">
                  <c:v>Households</c:v>
                </c:pt>
                <c:pt idx="1">
                  <c:v>Family Households</c:v>
                </c:pt>
              </c:strCache>
            </c:strRef>
          </c:cat>
          <c:val>
            <c:numRef>
              <c:f>Sheet1!$G$2:$G$3</c:f>
              <c:numCache>
                <c:formatCode>General</c:formatCode>
                <c:ptCount val="2"/>
                <c:pt idx="0">
                  <c:v>245843</c:v>
                </c:pt>
                <c:pt idx="1">
                  <c:v>179450</c:v>
                </c:pt>
              </c:numCache>
            </c:numRef>
          </c:val>
        </c:ser>
        <c:ser>
          <c:idx val="6"/>
          <c:order val="6"/>
          <c:tx>
            <c:strRef>
              <c:f>Sheet1!$H$1</c:f>
              <c:strCache>
                <c:ptCount val="1"/>
                <c:pt idx="0">
                  <c:v>      $75,000 to $99,999</c:v>
                </c:pt>
              </c:strCache>
            </c:strRef>
          </c:tx>
          <c:spPr>
            <a:solidFill>
              <a:srgbClr val="CCECFF"/>
            </a:solidFill>
            <a:ln>
              <a:solidFill>
                <a:schemeClr val="tx1"/>
              </a:solidFill>
            </a:ln>
          </c:spPr>
          <c:invertIfNegative val="0"/>
          <c:cat>
            <c:strRef>
              <c:f>Sheet1!$A$2:$A$3</c:f>
              <c:strCache>
                <c:ptCount val="2"/>
                <c:pt idx="0">
                  <c:v>Households</c:v>
                </c:pt>
                <c:pt idx="1">
                  <c:v>Family Households</c:v>
                </c:pt>
              </c:strCache>
            </c:strRef>
          </c:cat>
          <c:val>
            <c:numRef>
              <c:f>Sheet1!$H$2:$H$3</c:f>
              <c:numCache>
                <c:formatCode>General</c:formatCode>
                <c:ptCount val="2"/>
                <c:pt idx="0">
                  <c:v>165742</c:v>
                </c:pt>
                <c:pt idx="1">
                  <c:v>137314</c:v>
                </c:pt>
              </c:numCache>
            </c:numRef>
          </c:val>
        </c:ser>
        <c:ser>
          <c:idx val="7"/>
          <c:order val="7"/>
          <c:tx>
            <c:strRef>
              <c:f>Sheet1!$I$1</c:f>
              <c:strCache>
                <c:ptCount val="1"/>
                <c:pt idx="0">
                  <c:v>      $100,000 to $149,999</c:v>
                </c:pt>
              </c:strCache>
            </c:strRef>
          </c:tx>
          <c:spPr>
            <a:solidFill>
              <a:srgbClr val="FF9999"/>
            </a:solidFill>
            <a:ln>
              <a:solidFill>
                <a:schemeClr val="tx1"/>
              </a:solidFill>
            </a:ln>
          </c:spPr>
          <c:invertIfNegative val="0"/>
          <c:cat>
            <c:strRef>
              <c:f>Sheet1!$A$2:$A$3</c:f>
              <c:strCache>
                <c:ptCount val="2"/>
                <c:pt idx="0">
                  <c:v>Households</c:v>
                </c:pt>
                <c:pt idx="1">
                  <c:v>Family Households</c:v>
                </c:pt>
              </c:strCache>
            </c:strRef>
          </c:cat>
          <c:val>
            <c:numRef>
              <c:f>Sheet1!$I$2:$I$3</c:f>
              <c:numCache>
                <c:formatCode>General</c:formatCode>
                <c:ptCount val="2"/>
                <c:pt idx="0">
                  <c:v>147741</c:v>
                </c:pt>
                <c:pt idx="1">
                  <c:v>130204</c:v>
                </c:pt>
              </c:numCache>
            </c:numRef>
          </c:val>
        </c:ser>
        <c:ser>
          <c:idx val="8"/>
          <c:order val="8"/>
          <c:tx>
            <c:strRef>
              <c:f>Sheet1!$J$1</c:f>
              <c:strCache>
                <c:ptCount val="1"/>
                <c:pt idx="0">
                  <c:v>      $150,000 to $199,999</c:v>
                </c:pt>
              </c:strCache>
            </c:strRef>
          </c:tx>
          <c:spPr>
            <a:solidFill>
              <a:srgbClr val="66FF99"/>
            </a:solidFill>
            <a:ln>
              <a:solidFill>
                <a:schemeClr val="tx1"/>
              </a:solidFill>
            </a:ln>
          </c:spPr>
          <c:invertIfNegative val="0"/>
          <c:cat>
            <c:strRef>
              <c:f>Sheet1!$A$2:$A$3</c:f>
              <c:strCache>
                <c:ptCount val="2"/>
                <c:pt idx="0">
                  <c:v>Households</c:v>
                </c:pt>
                <c:pt idx="1">
                  <c:v>Family Households</c:v>
                </c:pt>
              </c:strCache>
            </c:strRef>
          </c:cat>
          <c:val>
            <c:numRef>
              <c:f>Sheet1!$J$2:$J$3</c:f>
              <c:numCache>
                <c:formatCode>General</c:formatCode>
                <c:ptCount val="2"/>
                <c:pt idx="0">
                  <c:v>41560</c:v>
                </c:pt>
                <c:pt idx="1">
                  <c:v>37833</c:v>
                </c:pt>
              </c:numCache>
            </c:numRef>
          </c:val>
        </c:ser>
        <c:ser>
          <c:idx val="9"/>
          <c:order val="9"/>
          <c:tx>
            <c:strRef>
              <c:f>Sheet1!$K$1</c:f>
              <c:strCache>
                <c:ptCount val="1"/>
                <c:pt idx="0">
                  <c:v>      $200,000 or more</c:v>
                </c:pt>
              </c:strCache>
            </c:strRef>
          </c:tx>
          <c:spPr>
            <a:solidFill>
              <a:srgbClr val="FFFF66"/>
            </a:solidFill>
            <a:ln>
              <a:solidFill>
                <a:schemeClr val="tx1"/>
              </a:solidFill>
            </a:ln>
          </c:spPr>
          <c:invertIfNegative val="0"/>
          <c:cat>
            <c:strRef>
              <c:f>Sheet1!$A$2:$A$3</c:f>
              <c:strCache>
                <c:ptCount val="2"/>
                <c:pt idx="0">
                  <c:v>Households</c:v>
                </c:pt>
                <c:pt idx="1">
                  <c:v>Family Households</c:v>
                </c:pt>
              </c:strCache>
            </c:strRef>
          </c:cat>
          <c:val>
            <c:numRef>
              <c:f>Sheet1!$K$2:$K$3</c:f>
              <c:numCache>
                <c:formatCode>General</c:formatCode>
                <c:ptCount val="2"/>
                <c:pt idx="0">
                  <c:v>33925</c:v>
                </c:pt>
                <c:pt idx="1">
                  <c:v>30011</c:v>
                </c:pt>
              </c:numCache>
            </c:numRef>
          </c:val>
        </c:ser>
        <c:dLbls>
          <c:showLegendKey val="0"/>
          <c:showVal val="0"/>
          <c:showCatName val="0"/>
          <c:showSerName val="0"/>
          <c:showPercent val="0"/>
          <c:showBubbleSize val="0"/>
        </c:dLbls>
        <c:gapWidth val="150"/>
        <c:overlap val="100"/>
        <c:axId val="122356224"/>
        <c:axId val="120554624"/>
      </c:barChart>
      <c:catAx>
        <c:axId val="122356224"/>
        <c:scaling>
          <c:orientation val="minMax"/>
        </c:scaling>
        <c:delete val="0"/>
        <c:axPos val="b"/>
        <c:majorTickMark val="out"/>
        <c:minorTickMark val="none"/>
        <c:tickLblPos val="nextTo"/>
        <c:spPr>
          <a:ln>
            <a:solidFill>
              <a:schemeClr val="tx1"/>
            </a:solidFill>
          </a:ln>
        </c:spPr>
        <c:crossAx val="120554624"/>
        <c:crosses val="autoZero"/>
        <c:auto val="1"/>
        <c:lblAlgn val="ctr"/>
        <c:lblOffset val="100"/>
        <c:noMultiLvlLbl val="0"/>
      </c:catAx>
      <c:valAx>
        <c:axId val="120554624"/>
        <c:scaling>
          <c:orientation val="minMax"/>
        </c:scaling>
        <c:delete val="0"/>
        <c:axPos val="l"/>
        <c:majorGridlines/>
        <c:numFmt formatCode="#,##0" sourceLinked="0"/>
        <c:majorTickMark val="out"/>
        <c:minorTickMark val="none"/>
        <c:tickLblPos val="nextTo"/>
        <c:txPr>
          <a:bodyPr/>
          <a:lstStyle/>
          <a:p>
            <a:pPr>
              <a:defRPr sz="1100"/>
            </a:pPr>
            <a:endParaRPr lang="en-US"/>
          </a:p>
        </c:txPr>
        <c:crossAx val="122356224"/>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en-US" sz="1200" b="1" dirty="0" smtClean="0"/>
              <a:t>Percentage of Households and Family Households by Income</a:t>
            </a:r>
            <a:r>
              <a:rPr lang="en-US" sz="1200" b="1" baseline="0" dirty="0" smtClean="0"/>
              <a:t> Level, ACS, 2009 – 2013 Estimates</a:t>
            </a:r>
            <a:endParaRPr lang="en-US" sz="1200" b="1" dirty="0"/>
          </a:p>
        </c:rich>
      </c:tx>
      <c:layout>
        <c:manualLayout>
          <c:xMode val="edge"/>
          <c:yMode val="edge"/>
          <c:x val="9.4033615516370309E-2"/>
          <c:y val="1.4084507042253521E-2"/>
        </c:manualLayout>
      </c:layout>
      <c:overlay val="0"/>
    </c:title>
    <c:autoTitleDeleted val="0"/>
    <c:plotArea>
      <c:layout/>
      <c:barChart>
        <c:barDir val="col"/>
        <c:grouping val="percentStacked"/>
        <c:varyColors val="0"/>
        <c:ser>
          <c:idx val="0"/>
          <c:order val="0"/>
          <c:tx>
            <c:strRef>
              <c:f>Sheet1!$B$1</c:f>
              <c:strCache>
                <c:ptCount val="1"/>
                <c:pt idx="0">
                  <c:v>      Less than $10,000</c:v>
                </c:pt>
              </c:strCache>
            </c:strRef>
          </c:tx>
          <c:spPr>
            <a:solidFill>
              <a:srgbClr val="FF99FF"/>
            </a:solidFill>
            <a:ln>
              <a:solidFill>
                <a:schemeClr val="tx1"/>
              </a:solidFill>
            </a:ln>
          </c:spPr>
          <c:invertIfNegative val="0"/>
          <c:cat>
            <c:strRef>
              <c:f>Sheet1!$A$2:$A$3</c:f>
              <c:strCache>
                <c:ptCount val="2"/>
                <c:pt idx="0">
                  <c:v>Households</c:v>
                </c:pt>
                <c:pt idx="1">
                  <c:v>Family Households</c:v>
                </c:pt>
              </c:strCache>
            </c:strRef>
          </c:cat>
          <c:val>
            <c:numRef>
              <c:f>Sheet1!$B$2:$B$3</c:f>
              <c:numCache>
                <c:formatCode>0.00%</c:formatCode>
                <c:ptCount val="2"/>
                <c:pt idx="0">
                  <c:v>6.2E-2</c:v>
                </c:pt>
                <c:pt idx="1">
                  <c:v>3.4000000000000002E-2</c:v>
                </c:pt>
              </c:numCache>
            </c:numRef>
          </c:val>
        </c:ser>
        <c:ser>
          <c:idx val="1"/>
          <c:order val="1"/>
          <c:tx>
            <c:strRef>
              <c:f>Sheet1!$C$1</c:f>
              <c:strCache>
                <c:ptCount val="1"/>
                <c:pt idx="0">
                  <c:v>      $10,000 to $14,999</c:v>
                </c:pt>
              </c:strCache>
            </c:strRef>
          </c:tx>
          <c:spPr>
            <a:solidFill>
              <a:srgbClr val="66FFFF"/>
            </a:solidFill>
            <a:ln>
              <a:solidFill>
                <a:schemeClr val="tx1"/>
              </a:solidFill>
            </a:ln>
          </c:spPr>
          <c:invertIfNegative val="0"/>
          <c:cat>
            <c:strRef>
              <c:f>Sheet1!$A$2:$A$3</c:f>
              <c:strCache>
                <c:ptCount val="2"/>
                <c:pt idx="0">
                  <c:v>Households</c:v>
                </c:pt>
                <c:pt idx="1">
                  <c:v>Family Households</c:v>
                </c:pt>
              </c:strCache>
            </c:strRef>
          </c:cat>
          <c:val>
            <c:numRef>
              <c:f>Sheet1!$C$2:$C$3</c:f>
              <c:numCache>
                <c:formatCode>0.00%</c:formatCode>
                <c:ptCount val="2"/>
                <c:pt idx="0">
                  <c:v>5.2999999999999999E-2</c:v>
                </c:pt>
                <c:pt idx="1">
                  <c:v>2.4E-2</c:v>
                </c:pt>
              </c:numCache>
            </c:numRef>
          </c:val>
        </c:ser>
        <c:ser>
          <c:idx val="2"/>
          <c:order val="2"/>
          <c:tx>
            <c:strRef>
              <c:f>Sheet1!$D$1</c:f>
              <c:strCache>
                <c:ptCount val="1"/>
                <c:pt idx="0">
                  <c:v>      $15,000 to $24,999</c:v>
                </c:pt>
              </c:strCache>
            </c:strRef>
          </c:tx>
          <c:spPr>
            <a:solidFill>
              <a:srgbClr val="FFFFCC"/>
            </a:solidFill>
            <a:ln>
              <a:solidFill>
                <a:schemeClr val="tx1"/>
              </a:solidFill>
            </a:ln>
          </c:spPr>
          <c:invertIfNegative val="0"/>
          <c:cat>
            <c:strRef>
              <c:f>Sheet1!$A$2:$A$3</c:f>
              <c:strCache>
                <c:ptCount val="2"/>
                <c:pt idx="0">
                  <c:v>Households</c:v>
                </c:pt>
                <c:pt idx="1">
                  <c:v>Family Households</c:v>
                </c:pt>
              </c:strCache>
            </c:strRef>
          </c:cat>
          <c:val>
            <c:numRef>
              <c:f>Sheet1!$D$2:$D$3</c:f>
              <c:numCache>
                <c:formatCode>0.00%</c:formatCode>
                <c:ptCount val="2"/>
                <c:pt idx="0">
                  <c:v>0.108</c:v>
                </c:pt>
                <c:pt idx="1">
                  <c:v>6.8000000000000005E-2</c:v>
                </c:pt>
              </c:numCache>
            </c:numRef>
          </c:val>
        </c:ser>
        <c:ser>
          <c:idx val="3"/>
          <c:order val="3"/>
          <c:tx>
            <c:strRef>
              <c:f>Sheet1!$E$1</c:f>
              <c:strCache>
                <c:ptCount val="1"/>
                <c:pt idx="0">
                  <c:v>      $25,000 to $34,999</c:v>
                </c:pt>
              </c:strCache>
            </c:strRef>
          </c:tx>
          <c:spPr>
            <a:solidFill>
              <a:srgbClr val="CCFF99"/>
            </a:solidFill>
            <a:ln>
              <a:solidFill>
                <a:schemeClr val="tx1"/>
              </a:solidFill>
            </a:ln>
          </c:spPr>
          <c:invertIfNegative val="0"/>
          <c:cat>
            <c:strRef>
              <c:f>Sheet1!$A$2:$A$3</c:f>
              <c:strCache>
                <c:ptCount val="2"/>
                <c:pt idx="0">
                  <c:v>Households</c:v>
                </c:pt>
                <c:pt idx="1">
                  <c:v>Family Households</c:v>
                </c:pt>
              </c:strCache>
            </c:strRef>
          </c:cat>
          <c:val>
            <c:numRef>
              <c:f>Sheet1!$E$2:$E$3</c:f>
              <c:numCache>
                <c:formatCode>0.00%</c:formatCode>
                <c:ptCount val="2"/>
                <c:pt idx="0">
                  <c:v>0.11</c:v>
                </c:pt>
                <c:pt idx="1">
                  <c:v>8.6999999999999994E-2</c:v>
                </c:pt>
              </c:numCache>
            </c:numRef>
          </c:val>
        </c:ser>
        <c:ser>
          <c:idx val="4"/>
          <c:order val="4"/>
          <c:tx>
            <c:strRef>
              <c:f>Sheet1!$F$1</c:f>
              <c:strCache>
                <c:ptCount val="1"/>
                <c:pt idx="0">
                  <c:v>      $35,000 to $49,999</c:v>
                </c:pt>
              </c:strCache>
            </c:strRef>
          </c:tx>
          <c:spPr>
            <a:solidFill>
              <a:srgbClr val="CC99FF"/>
            </a:solidFill>
            <a:ln>
              <a:solidFill>
                <a:schemeClr val="tx1"/>
              </a:solidFill>
            </a:ln>
          </c:spPr>
          <c:invertIfNegative val="0"/>
          <c:cat>
            <c:strRef>
              <c:f>Sheet1!$A$2:$A$3</c:f>
              <c:strCache>
                <c:ptCount val="2"/>
                <c:pt idx="0">
                  <c:v>Households</c:v>
                </c:pt>
                <c:pt idx="1">
                  <c:v>Family Households</c:v>
                </c:pt>
              </c:strCache>
            </c:strRef>
          </c:cat>
          <c:val>
            <c:numRef>
              <c:f>Sheet1!$F$2:$F$3</c:f>
              <c:numCache>
                <c:formatCode>0.00%</c:formatCode>
                <c:ptCount val="2"/>
                <c:pt idx="0">
                  <c:v>0.14899999999999999</c:v>
                </c:pt>
                <c:pt idx="1">
                  <c:v>0.14000000000000001</c:v>
                </c:pt>
              </c:numCache>
            </c:numRef>
          </c:val>
        </c:ser>
        <c:ser>
          <c:idx val="5"/>
          <c:order val="5"/>
          <c:tx>
            <c:strRef>
              <c:f>Sheet1!$G$1</c:f>
              <c:strCache>
                <c:ptCount val="1"/>
                <c:pt idx="0">
                  <c:v>      $50,000 to $74,999</c:v>
                </c:pt>
              </c:strCache>
            </c:strRef>
          </c:tx>
          <c:spPr>
            <a:solidFill>
              <a:srgbClr val="FFCC00"/>
            </a:solidFill>
            <a:ln>
              <a:solidFill>
                <a:schemeClr val="tx1"/>
              </a:solidFill>
            </a:ln>
          </c:spPr>
          <c:invertIfNegative val="0"/>
          <c:cat>
            <c:strRef>
              <c:f>Sheet1!$A$2:$A$3</c:f>
              <c:strCache>
                <c:ptCount val="2"/>
                <c:pt idx="0">
                  <c:v>Households</c:v>
                </c:pt>
                <c:pt idx="1">
                  <c:v>Family Households</c:v>
                </c:pt>
              </c:strCache>
            </c:strRef>
          </c:cat>
          <c:val>
            <c:numRef>
              <c:f>Sheet1!$G$2:$G$3</c:f>
              <c:numCache>
                <c:formatCode>0.00%</c:formatCode>
                <c:ptCount val="2"/>
                <c:pt idx="0">
                  <c:v>0.2</c:v>
                </c:pt>
                <c:pt idx="1">
                  <c:v>0.22600000000000001</c:v>
                </c:pt>
              </c:numCache>
            </c:numRef>
          </c:val>
        </c:ser>
        <c:ser>
          <c:idx val="6"/>
          <c:order val="6"/>
          <c:tx>
            <c:strRef>
              <c:f>Sheet1!$H$1</c:f>
              <c:strCache>
                <c:ptCount val="1"/>
                <c:pt idx="0">
                  <c:v>      $75,000 to $99,999</c:v>
                </c:pt>
              </c:strCache>
            </c:strRef>
          </c:tx>
          <c:spPr>
            <a:solidFill>
              <a:srgbClr val="CCECFF"/>
            </a:solidFill>
            <a:ln>
              <a:solidFill>
                <a:schemeClr val="tx1"/>
              </a:solidFill>
            </a:ln>
          </c:spPr>
          <c:invertIfNegative val="0"/>
          <c:cat>
            <c:strRef>
              <c:f>Sheet1!$A$2:$A$3</c:f>
              <c:strCache>
                <c:ptCount val="2"/>
                <c:pt idx="0">
                  <c:v>Households</c:v>
                </c:pt>
                <c:pt idx="1">
                  <c:v>Family Households</c:v>
                </c:pt>
              </c:strCache>
            </c:strRef>
          </c:cat>
          <c:val>
            <c:numRef>
              <c:f>Sheet1!$H$2:$H$3</c:f>
              <c:numCache>
                <c:formatCode>0.00%</c:formatCode>
                <c:ptCount val="2"/>
                <c:pt idx="0">
                  <c:v>0.13500000000000001</c:v>
                </c:pt>
                <c:pt idx="1">
                  <c:v>0.17299999999999999</c:v>
                </c:pt>
              </c:numCache>
            </c:numRef>
          </c:val>
        </c:ser>
        <c:ser>
          <c:idx val="7"/>
          <c:order val="7"/>
          <c:tx>
            <c:strRef>
              <c:f>Sheet1!$I$1</c:f>
              <c:strCache>
                <c:ptCount val="1"/>
                <c:pt idx="0">
                  <c:v>      $100,000 to $149,999</c:v>
                </c:pt>
              </c:strCache>
            </c:strRef>
          </c:tx>
          <c:spPr>
            <a:solidFill>
              <a:srgbClr val="FF9999"/>
            </a:solidFill>
            <a:ln>
              <a:solidFill>
                <a:schemeClr val="tx1"/>
              </a:solidFill>
            </a:ln>
          </c:spPr>
          <c:invertIfNegative val="0"/>
          <c:cat>
            <c:strRef>
              <c:f>Sheet1!$A$2:$A$3</c:f>
              <c:strCache>
                <c:ptCount val="2"/>
                <c:pt idx="0">
                  <c:v>Households</c:v>
                </c:pt>
                <c:pt idx="1">
                  <c:v>Family Households</c:v>
                </c:pt>
              </c:strCache>
            </c:strRef>
          </c:cat>
          <c:val>
            <c:numRef>
              <c:f>Sheet1!$I$2:$I$3</c:f>
              <c:numCache>
                <c:formatCode>0.00%</c:formatCode>
                <c:ptCount val="2"/>
                <c:pt idx="0">
                  <c:v>0.12</c:v>
                </c:pt>
                <c:pt idx="1">
                  <c:v>0.16400000000000001</c:v>
                </c:pt>
              </c:numCache>
            </c:numRef>
          </c:val>
        </c:ser>
        <c:ser>
          <c:idx val="8"/>
          <c:order val="8"/>
          <c:tx>
            <c:strRef>
              <c:f>Sheet1!$J$1</c:f>
              <c:strCache>
                <c:ptCount val="1"/>
                <c:pt idx="0">
                  <c:v>      $150,000 to $199,999</c:v>
                </c:pt>
              </c:strCache>
            </c:strRef>
          </c:tx>
          <c:spPr>
            <a:solidFill>
              <a:srgbClr val="66FF99"/>
            </a:solidFill>
            <a:ln>
              <a:solidFill>
                <a:schemeClr val="tx1"/>
              </a:solidFill>
            </a:ln>
          </c:spPr>
          <c:invertIfNegative val="0"/>
          <c:cat>
            <c:strRef>
              <c:f>Sheet1!$A$2:$A$3</c:f>
              <c:strCache>
                <c:ptCount val="2"/>
                <c:pt idx="0">
                  <c:v>Households</c:v>
                </c:pt>
                <c:pt idx="1">
                  <c:v>Family Households</c:v>
                </c:pt>
              </c:strCache>
            </c:strRef>
          </c:cat>
          <c:val>
            <c:numRef>
              <c:f>Sheet1!$J$2:$J$3</c:f>
              <c:numCache>
                <c:formatCode>0.00%</c:formatCode>
                <c:ptCount val="2"/>
                <c:pt idx="0">
                  <c:v>3.4000000000000002E-2</c:v>
                </c:pt>
                <c:pt idx="1">
                  <c:v>4.8000000000000001E-2</c:v>
                </c:pt>
              </c:numCache>
            </c:numRef>
          </c:val>
        </c:ser>
        <c:ser>
          <c:idx val="9"/>
          <c:order val="9"/>
          <c:tx>
            <c:strRef>
              <c:f>Sheet1!$K$1</c:f>
              <c:strCache>
                <c:ptCount val="1"/>
                <c:pt idx="0">
                  <c:v>      $200,000 or more</c:v>
                </c:pt>
              </c:strCache>
            </c:strRef>
          </c:tx>
          <c:spPr>
            <a:solidFill>
              <a:srgbClr val="FFFF66"/>
            </a:solidFill>
            <a:ln>
              <a:solidFill>
                <a:schemeClr val="tx1"/>
              </a:solidFill>
            </a:ln>
          </c:spPr>
          <c:invertIfNegative val="0"/>
          <c:cat>
            <c:strRef>
              <c:f>Sheet1!$A$2:$A$3</c:f>
              <c:strCache>
                <c:ptCount val="2"/>
                <c:pt idx="0">
                  <c:v>Households</c:v>
                </c:pt>
                <c:pt idx="1">
                  <c:v>Family Households</c:v>
                </c:pt>
              </c:strCache>
            </c:strRef>
          </c:cat>
          <c:val>
            <c:numRef>
              <c:f>Sheet1!$K$2:$K$3</c:f>
              <c:numCache>
                <c:formatCode>0.00%</c:formatCode>
                <c:ptCount val="2"/>
                <c:pt idx="0">
                  <c:v>2.8000000000000001E-2</c:v>
                </c:pt>
                <c:pt idx="1">
                  <c:v>3.7999999999999999E-2</c:v>
                </c:pt>
              </c:numCache>
            </c:numRef>
          </c:val>
        </c:ser>
        <c:dLbls>
          <c:showLegendKey val="0"/>
          <c:showVal val="0"/>
          <c:showCatName val="0"/>
          <c:showSerName val="0"/>
          <c:showPercent val="0"/>
          <c:showBubbleSize val="0"/>
        </c:dLbls>
        <c:gapWidth val="150"/>
        <c:overlap val="100"/>
        <c:axId val="121600000"/>
        <c:axId val="120556928"/>
      </c:barChart>
      <c:catAx>
        <c:axId val="121600000"/>
        <c:scaling>
          <c:orientation val="minMax"/>
        </c:scaling>
        <c:delete val="0"/>
        <c:axPos val="b"/>
        <c:majorTickMark val="out"/>
        <c:minorTickMark val="none"/>
        <c:tickLblPos val="nextTo"/>
        <c:spPr>
          <a:ln>
            <a:solidFill>
              <a:schemeClr val="tx1"/>
            </a:solidFill>
          </a:ln>
        </c:spPr>
        <c:crossAx val="120556928"/>
        <c:crosses val="autoZero"/>
        <c:auto val="1"/>
        <c:lblAlgn val="ctr"/>
        <c:lblOffset val="100"/>
        <c:noMultiLvlLbl val="0"/>
      </c:catAx>
      <c:valAx>
        <c:axId val="120556928"/>
        <c:scaling>
          <c:orientation val="minMax"/>
        </c:scaling>
        <c:delete val="0"/>
        <c:axPos val="l"/>
        <c:majorGridlines/>
        <c:numFmt formatCode="0%" sourceLinked="0"/>
        <c:majorTickMark val="out"/>
        <c:minorTickMark val="none"/>
        <c:tickLblPos val="nextTo"/>
        <c:txPr>
          <a:bodyPr/>
          <a:lstStyle/>
          <a:p>
            <a:pPr>
              <a:defRPr sz="1100"/>
            </a:pPr>
            <a:endParaRPr lang="en-US"/>
          </a:p>
        </c:txPr>
        <c:crossAx val="121600000"/>
        <c:crosses val="autoZero"/>
        <c:crossBetween val="between"/>
      </c:valAx>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6AE4E0-6F2D-4117-98FA-A6007C1AD228}" type="datetimeFigureOut">
              <a:rPr lang="en-US" smtClean="0"/>
              <a:t>4/6/2015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25DBB-AEC2-41CC-908E-DB8E5A6B9EB2}" type="slidenum">
              <a:rPr lang="en-US" smtClean="0"/>
              <a:t>‹#›</a:t>
            </a:fld>
            <a:endParaRPr lang="en-US"/>
          </a:p>
        </p:txBody>
      </p:sp>
    </p:spTree>
    <p:extLst>
      <p:ext uri="{BB962C8B-B14F-4D97-AF65-F5344CB8AC3E}">
        <p14:creationId xmlns:p14="http://schemas.microsoft.com/office/powerpoint/2010/main" val="15467277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9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8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56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08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736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80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796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92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1B8B-C220-4CC2-B8A5-79F15319BB92}"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5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302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5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871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557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44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76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0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9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31B8B-C220-4CC2-B8A5-79F15319BB92}"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866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9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8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6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31B8B-C220-4CC2-B8A5-79F15319BB92}"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31B8B-C220-4CC2-B8A5-79F15319BB92}" type="datetimeFigureOut">
              <a:rPr lang="en-US" smtClean="0"/>
              <a:pPr/>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31B8B-C220-4CC2-B8A5-79F15319BB92}" type="datetimeFigureOut">
              <a:rPr lang="en-US" smtClean="0"/>
              <a:pPr/>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31B8B-C220-4CC2-B8A5-79F15319BB92}" type="datetimeFigureOut">
              <a:rPr lang="en-US" smtClean="0"/>
              <a:pPr/>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1B8B-C220-4CC2-B8A5-79F15319BB92}"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1B8B-C220-4CC2-B8A5-79F15319BB92}"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FE1C2-E007-4CF6-B834-2C71323C7C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31B8B-C220-4CC2-B8A5-79F15319BB92}" type="datetimeFigureOut">
              <a:rPr lang="en-US" smtClean="0"/>
              <a:pPr/>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FE1C2-E007-4CF6-B834-2C71323C7CCE}" type="slidenum">
              <a:rPr lang="en-US" smtClean="0"/>
              <a:pPr/>
              <a:t>‹#›</a:t>
            </a:fld>
            <a:endParaRPr lang="en-US"/>
          </a:p>
        </p:txBody>
      </p:sp>
      <p:pic>
        <p:nvPicPr>
          <p:cNvPr id="1027" name="Picture 3" descr="C:\Users\smetcalf\Desktop\Desktop\Desktop\Desktop\Desktop\NewISUEOwordmarks\ISUEO_eps\ISUEO_RedBarNoBleed.png"/>
          <p:cNvPicPr>
            <a:picLocks noChangeAspect="1" noChangeArrowheads="1"/>
          </p:cNvPicPr>
          <p:nvPr userDrawn="1"/>
        </p:nvPicPr>
        <p:blipFill>
          <a:blip r:embed="rId13" cstate="print"/>
          <a:srcRect/>
          <a:stretch>
            <a:fillRect/>
          </a:stretch>
        </p:blipFill>
        <p:spPr bwMode="auto">
          <a:xfrm>
            <a:off x="0" y="5943600"/>
            <a:ext cx="9144000" cy="9144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185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4EC40-8381-494D-966E-0E8F1DA58527}" type="datetimeFigureOut">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E7DFB-083B-489E-A3D0-0626A87925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502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390" y="1978003"/>
            <a:ext cx="8081010" cy="2154436"/>
          </a:xfrm>
          <a:prstGeom prst="rect">
            <a:avLst/>
          </a:prstGeom>
          <a:noFill/>
        </p:spPr>
        <p:txBody>
          <a:bodyPr wrap="square" rtlCol="0">
            <a:spAutoFit/>
          </a:bodyPr>
          <a:lstStyle/>
          <a:p>
            <a:r>
              <a:rPr lang="en-US" sz="3200" b="1" dirty="0" smtClean="0"/>
              <a:t>Data For You  </a:t>
            </a:r>
          </a:p>
          <a:p>
            <a:endParaRPr lang="en-US" sz="1000" b="1" dirty="0" smtClean="0"/>
          </a:p>
          <a:p>
            <a:r>
              <a:rPr lang="en-US" sz="2800" b="1" dirty="0" smtClean="0"/>
              <a:t>Income Measures:</a:t>
            </a:r>
          </a:p>
          <a:p>
            <a:endParaRPr lang="en-US" sz="800" b="1" dirty="0" smtClean="0"/>
          </a:p>
          <a:p>
            <a:r>
              <a:rPr lang="en-US" sz="2800" b="1" dirty="0" smtClean="0"/>
              <a:t>What They Are and How To Use Them</a:t>
            </a:r>
          </a:p>
          <a:p>
            <a:endParaRPr lang="en-US" sz="1000" b="1" dirty="0"/>
          </a:p>
          <a:p>
            <a:r>
              <a:rPr lang="en-US" sz="1000" b="1" dirty="0" smtClean="0"/>
              <a:t>	</a:t>
            </a:r>
            <a:r>
              <a:rPr lang="en-US" b="1" dirty="0" smtClean="0"/>
              <a:t>Sandra Burke with Liesl Eathington, Cynthia Fletcher, and Bailey Hanson</a:t>
            </a:r>
            <a:endParaRPr lang="en-US" b="1" dirty="0"/>
          </a:p>
        </p:txBody>
      </p:sp>
      <p:pic>
        <p:nvPicPr>
          <p:cNvPr id="4" name="Picture 2" descr="US Census Bureau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816" y="2078721"/>
            <a:ext cx="1755664" cy="7980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62549" y="4343400"/>
            <a:ext cx="3329026" cy="369332"/>
          </a:xfrm>
          <a:prstGeom prst="rect">
            <a:avLst/>
          </a:prstGeom>
        </p:spPr>
        <p:txBody>
          <a:bodyPr wrap="square">
            <a:spAutoFit/>
          </a:bodyPr>
          <a:lstStyle/>
          <a:p>
            <a:r>
              <a:rPr lang="en-US" b="1" dirty="0">
                <a:solidFill>
                  <a:srgbClr val="FF0000"/>
                </a:solidFill>
              </a:rPr>
              <a:t>American C</a:t>
            </a:r>
            <a:r>
              <a:rPr lang="en-US" b="1" i="1" dirty="0">
                <a:solidFill>
                  <a:srgbClr val="FF0000"/>
                </a:solidFill>
              </a:rPr>
              <a:t>o</a:t>
            </a:r>
            <a:r>
              <a:rPr lang="en-US" b="1" dirty="0">
                <a:solidFill>
                  <a:srgbClr val="FF0000"/>
                </a:solidFill>
              </a:rPr>
              <a:t>mmunity Survey</a:t>
            </a:r>
            <a:endParaRPr lang="en-US" b="1" dirty="0">
              <a:solidFill>
                <a:srgbClr val="FF0000"/>
              </a:solidFill>
              <a:effectLst/>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051" y="1217294"/>
            <a:ext cx="3867093" cy="71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265" y="1102518"/>
            <a:ext cx="666750"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3390" y="5029200"/>
            <a:ext cx="4612481" cy="646331"/>
          </a:xfrm>
          <a:prstGeom prst="rect">
            <a:avLst/>
          </a:prstGeom>
          <a:noFill/>
        </p:spPr>
        <p:txBody>
          <a:bodyPr wrap="none" rtlCol="0">
            <a:spAutoFit/>
          </a:bodyPr>
          <a:lstStyle/>
          <a:p>
            <a:r>
              <a:rPr lang="en-US" b="1" dirty="0" smtClean="0"/>
              <a:t>Iowa State University Extension and Outreach</a:t>
            </a:r>
          </a:p>
          <a:p>
            <a:r>
              <a:rPr lang="en-US" b="1" dirty="0" smtClean="0"/>
              <a:t>Staff Professional Development    April 7, 2015</a:t>
            </a:r>
            <a:endParaRPr lang="en-US" b="1" dirty="0"/>
          </a:p>
        </p:txBody>
      </p:sp>
    </p:spTree>
    <p:extLst>
      <p:ext uri="{BB962C8B-B14F-4D97-AF65-F5344CB8AC3E}">
        <p14:creationId xmlns:p14="http://schemas.microsoft.com/office/powerpoint/2010/main" val="410475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798" y="990600"/>
            <a:ext cx="7879086" cy="4647426"/>
          </a:xfrm>
          <a:prstGeom prst="rect">
            <a:avLst/>
          </a:prstGeom>
          <a:noFill/>
        </p:spPr>
        <p:txBody>
          <a:bodyPr wrap="square" rtlCol="0">
            <a:spAutoFit/>
          </a:bodyPr>
          <a:lstStyle/>
          <a:p>
            <a:pPr>
              <a:spcAft>
                <a:spcPts val="600"/>
              </a:spcAft>
            </a:pPr>
            <a:r>
              <a:rPr lang="en-US" sz="2600" b="1" dirty="0" smtClean="0"/>
              <a:t>Figure 8. American Community Survey</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Income concept is money or cash received by individuals</a:t>
            </a:r>
            <a:endParaRPr lang="en-US" sz="2400" b="1" dirty="0"/>
          </a:p>
          <a:p>
            <a:pPr marL="342900" indent="-342900">
              <a:spcAft>
                <a:spcPts val="1200"/>
              </a:spcAft>
              <a:buFont typeface="Arial" panose="020B0604020202020204" pitchFamily="34" charset="0"/>
              <a:buChar char="•"/>
            </a:pPr>
            <a:r>
              <a:rPr lang="en-US" sz="2400" b="1" dirty="0" smtClean="0"/>
              <a:t>Does </a:t>
            </a:r>
            <a:r>
              <a:rPr lang="en-US" sz="2400" b="1" i="1" dirty="0" smtClean="0"/>
              <a:t>NOT</a:t>
            </a:r>
            <a:r>
              <a:rPr lang="en-US" sz="2400" b="1" dirty="0" smtClean="0"/>
              <a:t> include “in-kind” benefits, imputed income or benefits, or benefits paid to organizations on behalf of individuals</a:t>
            </a:r>
          </a:p>
          <a:p>
            <a:pPr marL="342900" indent="-342900">
              <a:buFont typeface="Arial" panose="020B0604020202020204" pitchFamily="34" charset="0"/>
              <a:buChar char="•"/>
            </a:pPr>
            <a:r>
              <a:rPr lang="en-US" sz="2400" b="1" i="1" dirty="0" smtClean="0"/>
              <a:t>Collects from individuals </a:t>
            </a:r>
            <a:r>
              <a:rPr lang="en-US" sz="2400" b="1" dirty="0" smtClean="0"/>
              <a:t>then adds to get household, family, and aggregate totals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t>“Bottom-up” approach</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104213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762000"/>
            <a:ext cx="4414837" cy="45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8617" y="1303020"/>
            <a:ext cx="1691640" cy="1200329"/>
          </a:xfrm>
          <a:prstGeom prst="rect">
            <a:avLst/>
          </a:prstGeom>
          <a:noFill/>
        </p:spPr>
        <p:txBody>
          <a:bodyPr wrap="square" rtlCol="0">
            <a:spAutoFit/>
          </a:bodyPr>
          <a:lstStyle/>
          <a:p>
            <a:r>
              <a:rPr lang="en-US" sz="2400" b="1" dirty="0" smtClean="0"/>
              <a:t>Previous 12 months for each type</a:t>
            </a:r>
            <a:endParaRPr lang="en-US" sz="2400" b="1" dirty="0"/>
          </a:p>
        </p:txBody>
      </p:sp>
    </p:spTree>
    <p:extLst>
      <p:ext uri="{BB962C8B-B14F-4D97-AF65-F5344CB8AC3E}">
        <p14:creationId xmlns:p14="http://schemas.microsoft.com/office/powerpoint/2010/main" val="261131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289" y="1219200"/>
            <a:ext cx="7879086" cy="3539430"/>
          </a:xfrm>
          <a:prstGeom prst="rect">
            <a:avLst/>
          </a:prstGeom>
          <a:noFill/>
        </p:spPr>
        <p:txBody>
          <a:bodyPr wrap="square" rtlCol="0">
            <a:spAutoFit/>
          </a:bodyPr>
          <a:lstStyle/>
          <a:p>
            <a:pPr>
              <a:spcAft>
                <a:spcPts val="600"/>
              </a:spcAft>
            </a:pPr>
            <a:r>
              <a:rPr lang="en-US" sz="2600" b="1" dirty="0" smtClean="0"/>
              <a:t>Figure 9. Households</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At least one person in an occupied housing unit</a:t>
            </a:r>
            <a:endParaRPr lang="en-US" sz="2400" b="1" dirty="0"/>
          </a:p>
          <a:p>
            <a:pPr marL="342900" indent="-342900">
              <a:spcAft>
                <a:spcPts val="1200"/>
              </a:spcAft>
              <a:buFont typeface="Arial" panose="020B0604020202020204" pitchFamily="34" charset="0"/>
              <a:buChar char="•"/>
            </a:pPr>
            <a:r>
              <a:rPr lang="en-US" sz="2400" b="1" dirty="0" smtClean="0"/>
              <a:t>Income includes that of householder plus all other persons 15 years or over, whether related to householder or not</a:t>
            </a:r>
          </a:p>
          <a:p>
            <a:pPr marL="342900" indent="-342900">
              <a:buFont typeface="Arial" panose="020B0604020202020204" pitchFamily="34" charset="0"/>
              <a:buChar char="•"/>
            </a:pPr>
            <a:r>
              <a:rPr lang="en-US" sz="2400" b="1" dirty="0" smtClean="0"/>
              <a:t>Income totals reported as a distribution across income categories</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50517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4" y="1676400"/>
            <a:ext cx="8201536" cy="287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5744" y="1219200"/>
            <a:ext cx="4589656" cy="400110"/>
          </a:xfrm>
          <a:prstGeom prst="rect">
            <a:avLst/>
          </a:prstGeom>
          <a:noFill/>
        </p:spPr>
        <p:txBody>
          <a:bodyPr wrap="square" rtlCol="0">
            <a:spAutoFit/>
          </a:bodyPr>
          <a:lstStyle/>
          <a:p>
            <a:r>
              <a:rPr lang="en-US" sz="2000" b="1" dirty="0" smtClean="0"/>
              <a:t>Figure 10. Household Income Distribution</a:t>
            </a:r>
            <a:endParaRPr lang="en-US" sz="2000" b="1" dirty="0"/>
          </a:p>
        </p:txBody>
      </p:sp>
    </p:spTree>
    <p:extLst>
      <p:ext uri="{BB962C8B-B14F-4D97-AF65-F5344CB8AC3E}">
        <p14:creationId xmlns:p14="http://schemas.microsoft.com/office/powerpoint/2010/main" val="293479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25236"/>
            <a:ext cx="7879086" cy="4016484"/>
          </a:xfrm>
          <a:prstGeom prst="rect">
            <a:avLst/>
          </a:prstGeom>
          <a:noFill/>
        </p:spPr>
        <p:txBody>
          <a:bodyPr wrap="square" rtlCol="0">
            <a:spAutoFit/>
          </a:bodyPr>
          <a:lstStyle/>
          <a:p>
            <a:pPr>
              <a:spcAft>
                <a:spcPts val="600"/>
              </a:spcAft>
            </a:pPr>
            <a:r>
              <a:rPr lang="en-US" sz="2600" b="1" dirty="0" smtClean="0"/>
              <a:t>Figure 11. Families </a:t>
            </a:r>
          </a:p>
          <a:p>
            <a:pPr>
              <a:spcAft>
                <a:spcPts val="600"/>
              </a:spcAft>
            </a:pPr>
            <a:r>
              <a:rPr lang="en-US" sz="2600" b="1" dirty="0" smtClean="0"/>
              <a:t> Family </a:t>
            </a:r>
            <a:r>
              <a:rPr lang="en-US" sz="2600" b="1" dirty="0"/>
              <a:t>Households (subset of households)</a:t>
            </a:r>
            <a:endParaRPr lang="en-US" sz="2600" b="1" dirty="0" smtClean="0"/>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Two or more persons in an occupied housing unit who are related to each other</a:t>
            </a:r>
            <a:endParaRPr lang="en-US" sz="2400" b="1" dirty="0"/>
          </a:p>
          <a:p>
            <a:pPr marL="342900" indent="-342900">
              <a:spcAft>
                <a:spcPts val="1200"/>
              </a:spcAft>
              <a:buFont typeface="Arial" panose="020B0604020202020204" pitchFamily="34" charset="0"/>
              <a:buChar char="•"/>
            </a:pPr>
            <a:r>
              <a:rPr lang="en-US" sz="2400" b="1" dirty="0" smtClean="0"/>
              <a:t>Family income includes that of householder plus all other persons 15 years or over who are </a:t>
            </a:r>
            <a:r>
              <a:rPr lang="en-US" sz="2400" b="1" i="1" dirty="0" smtClean="0"/>
              <a:t>related</a:t>
            </a:r>
            <a:r>
              <a:rPr lang="en-US" sz="2400" b="1" dirty="0" smtClean="0"/>
              <a:t> to householder</a:t>
            </a:r>
          </a:p>
          <a:p>
            <a:pPr marL="342900" indent="-342900">
              <a:buFont typeface="Arial" panose="020B0604020202020204" pitchFamily="34" charset="0"/>
              <a:buChar char="•"/>
            </a:pPr>
            <a:r>
              <a:rPr lang="en-US" sz="2400" b="1" dirty="0" smtClean="0"/>
              <a:t>Income totals reported as a distribution across income categories</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96863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7913186" cy="2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29820"/>
            <a:ext cx="7913186" cy="30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703055"/>
            <a:ext cx="4343400" cy="400110"/>
          </a:xfrm>
          <a:prstGeom prst="rect">
            <a:avLst/>
          </a:prstGeom>
          <a:noFill/>
        </p:spPr>
        <p:txBody>
          <a:bodyPr wrap="square" rtlCol="0">
            <a:spAutoFit/>
          </a:bodyPr>
          <a:lstStyle/>
          <a:p>
            <a:r>
              <a:rPr lang="en-US" sz="2000" b="1" dirty="0" smtClean="0"/>
              <a:t>Figure 12. Families Income Distribution</a:t>
            </a:r>
            <a:endParaRPr lang="en-US" sz="2000" b="1" dirty="0"/>
          </a:p>
        </p:txBody>
      </p:sp>
    </p:spTree>
    <p:extLst>
      <p:ext uri="{BB962C8B-B14F-4D97-AF65-F5344CB8AC3E}">
        <p14:creationId xmlns:p14="http://schemas.microsoft.com/office/powerpoint/2010/main" val="387911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862" y="1143000"/>
            <a:ext cx="7570477" cy="4124206"/>
          </a:xfrm>
          <a:prstGeom prst="rect">
            <a:avLst/>
          </a:prstGeom>
          <a:noFill/>
        </p:spPr>
        <p:txBody>
          <a:bodyPr wrap="square" rtlCol="0">
            <a:spAutoFit/>
          </a:bodyPr>
          <a:lstStyle/>
          <a:p>
            <a:r>
              <a:rPr lang="en-US" sz="2600" b="1" dirty="0" smtClean="0"/>
              <a:t>Family households must have at least </a:t>
            </a:r>
            <a:r>
              <a:rPr lang="en-US" sz="2600" b="1" i="1" dirty="0" smtClean="0"/>
              <a:t>two</a:t>
            </a:r>
            <a:r>
              <a:rPr lang="en-US" sz="2600" b="1" dirty="0" smtClean="0"/>
              <a:t> persons, thus may have more workers or sources of income</a:t>
            </a:r>
          </a:p>
          <a:p>
            <a:pPr>
              <a:spcAft>
                <a:spcPts val="600"/>
              </a:spcAft>
            </a:pPr>
            <a:endParaRPr lang="en-US" sz="1200" b="1" dirty="0"/>
          </a:p>
          <a:p>
            <a:pPr>
              <a:spcAft>
                <a:spcPts val="600"/>
              </a:spcAft>
            </a:pPr>
            <a:r>
              <a:rPr lang="en-US" sz="2600" b="1" dirty="0" smtClean="0"/>
              <a:t>Family income measures are usually higher than the equivalent measures for households</a:t>
            </a:r>
          </a:p>
          <a:p>
            <a:pPr>
              <a:spcAft>
                <a:spcPts val="600"/>
              </a:spcAft>
            </a:pPr>
            <a:endParaRPr lang="en-US" sz="1200" b="1" dirty="0"/>
          </a:p>
          <a:p>
            <a:pPr>
              <a:spcAft>
                <a:spcPts val="600"/>
              </a:spcAft>
            </a:pPr>
            <a:r>
              <a:rPr lang="en-US" sz="2600" b="1" dirty="0" smtClean="0"/>
              <a:t>lowest  -- 75,927 households  27,086 families (35.7%)</a:t>
            </a:r>
          </a:p>
          <a:p>
            <a:pPr>
              <a:spcAft>
                <a:spcPts val="600"/>
              </a:spcAft>
            </a:pPr>
            <a:r>
              <a:rPr lang="en-US" sz="2600" b="1" dirty="0" smtClean="0"/>
              <a:t>highest -- 33,925 households  30,011 families (88.5%)</a:t>
            </a:r>
          </a:p>
          <a:p>
            <a:pPr>
              <a:spcAft>
                <a:spcPts val="600"/>
              </a:spcAft>
            </a:pPr>
            <a:endParaRPr lang="en-US" sz="2600" b="1" dirty="0"/>
          </a:p>
          <a:p>
            <a:pPr>
              <a:spcAft>
                <a:spcPts val="600"/>
              </a:spcAft>
            </a:pPr>
            <a:endParaRPr lang="en-US" sz="2600" dirty="0" smtClean="0"/>
          </a:p>
        </p:txBody>
      </p:sp>
    </p:spTree>
    <p:extLst>
      <p:ext uri="{BB962C8B-B14F-4D97-AF65-F5344CB8AC3E}">
        <p14:creationId xmlns:p14="http://schemas.microsoft.com/office/powerpoint/2010/main" val="263629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37211497"/>
              </p:ext>
            </p:extLst>
          </p:nvPr>
        </p:nvGraphicFramePr>
        <p:xfrm>
          <a:off x="533400" y="914400"/>
          <a:ext cx="81153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600" y="609600"/>
            <a:ext cx="1524000" cy="400110"/>
          </a:xfrm>
          <a:prstGeom prst="rect">
            <a:avLst/>
          </a:prstGeom>
          <a:noFill/>
        </p:spPr>
        <p:txBody>
          <a:bodyPr wrap="square" rtlCol="0">
            <a:spAutoFit/>
          </a:bodyPr>
          <a:lstStyle/>
          <a:p>
            <a:r>
              <a:rPr lang="en-US" sz="2000" b="1" dirty="0" smtClean="0"/>
              <a:t>Figure 13.</a:t>
            </a:r>
            <a:endParaRPr lang="en-US" sz="2000" b="1" dirty="0"/>
          </a:p>
        </p:txBody>
      </p:sp>
    </p:spTree>
    <p:extLst>
      <p:ext uri="{BB962C8B-B14F-4D97-AF65-F5344CB8AC3E}">
        <p14:creationId xmlns:p14="http://schemas.microsoft.com/office/powerpoint/2010/main" val="200692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70206470"/>
              </p:ext>
            </p:extLst>
          </p:nvPr>
        </p:nvGraphicFramePr>
        <p:xfrm>
          <a:off x="685800" y="914400"/>
          <a:ext cx="81153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09600"/>
            <a:ext cx="1524000" cy="400110"/>
          </a:xfrm>
          <a:prstGeom prst="rect">
            <a:avLst/>
          </a:prstGeom>
          <a:noFill/>
        </p:spPr>
        <p:txBody>
          <a:bodyPr wrap="square" rtlCol="0">
            <a:spAutoFit/>
          </a:bodyPr>
          <a:lstStyle/>
          <a:p>
            <a:r>
              <a:rPr lang="en-US" sz="2000" b="1" dirty="0" smtClean="0"/>
              <a:t>Figure 14.</a:t>
            </a:r>
            <a:endParaRPr lang="en-US" sz="2000" b="1" dirty="0"/>
          </a:p>
        </p:txBody>
      </p:sp>
    </p:spTree>
    <p:extLst>
      <p:ext uri="{BB962C8B-B14F-4D97-AF65-F5344CB8AC3E}">
        <p14:creationId xmlns:p14="http://schemas.microsoft.com/office/powerpoint/2010/main" val="1872001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663" y="1066800"/>
            <a:ext cx="7879086" cy="3847207"/>
          </a:xfrm>
          <a:prstGeom prst="rect">
            <a:avLst/>
          </a:prstGeom>
          <a:noFill/>
        </p:spPr>
        <p:txBody>
          <a:bodyPr wrap="square" rtlCol="0">
            <a:spAutoFit/>
          </a:bodyPr>
          <a:lstStyle/>
          <a:p>
            <a:pPr>
              <a:spcAft>
                <a:spcPts val="600"/>
              </a:spcAft>
            </a:pPr>
            <a:r>
              <a:rPr lang="en-US" sz="2600" b="1" dirty="0" smtClean="0"/>
              <a:t>Figure 15. Median Income</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Key indicator of central tendency,  used often</a:t>
            </a:r>
            <a:endParaRPr lang="en-US" sz="2400" b="1" dirty="0"/>
          </a:p>
          <a:p>
            <a:pPr marL="342900" indent="-342900">
              <a:spcAft>
                <a:spcPts val="1200"/>
              </a:spcAft>
              <a:buFont typeface="Arial" panose="020B0604020202020204" pitchFamily="34" charset="0"/>
              <a:buChar char="•"/>
            </a:pPr>
            <a:r>
              <a:rPr lang="en-US" sz="2400" b="1" dirty="0" smtClean="0"/>
              <a:t>Income distribution divided into two equal halves</a:t>
            </a:r>
          </a:p>
          <a:p>
            <a:pPr marL="342900" indent="-342900">
              <a:spcAft>
                <a:spcPts val="1200"/>
              </a:spcAft>
              <a:buFont typeface="Arial" panose="020B0604020202020204" pitchFamily="34" charset="0"/>
              <a:buChar char="•"/>
            </a:pPr>
            <a:r>
              <a:rPr lang="en-US" sz="2400" b="1" dirty="0" smtClean="0"/>
              <a:t>Median is middle value, half above and half below</a:t>
            </a:r>
          </a:p>
          <a:p>
            <a:pPr marL="342900" indent="-342900">
              <a:spcAft>
                <a:spcPts val="1200"/>
              </a:spcAft>
              <a:buFont typeface="Arial" panose="020B0604020202020204" pitchFamily="34" charset="0"/>
              <a:buChar char="•"/>
            </a:pPr>
            <a:r>
              <a:rPr lang="en-US" sz="2400" b="1" dirty="0" smtClean="0"/>
              <a:t>Includes those units with no income</a:t>
            </a:r>
          </a:p>
          <a:p>
            <a:pPr marL="342900" indent="-342900">
              <a:buFont typeface="Arial" panose="020B0604020202020204" pitchFamily="34" charset="0"/>
              <a:buChar char="•"/>
            </a:pPr>
            <a:r>
              <a:rPr lang="en-US" sz="2400" b="1" dirty="0" smtClean="0"/>
              <a:t>Household median - $51,843</a:t>
            </a:r>
          </a:p>
          <a:p>
            <a:pPr marL="342900" indent="-342900">
              <a:buFont typeface="Arial" panose="020B0604020202020204" pitchFamily="34" charset="0"/>
              <a:buChar char="•"/>
            </a:pPr>
            <a:r>
              <a:rPr lang="en-US" sz="2400" b="1" dirty="0" smtClean="0"/>
              <a:t>Family median - $65,802</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151826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595364" cy="3400931"/>
          </a:xfrm>
          <a:prstGeom prst="rect">
            <a:avLst/>
          </a:prstGeom>
          <a:noFill/>
        </p:spPr>
        <p:txBody>
          <a:bodyPr wrap="square" rtlCol="0">
            <a:spAutoFit/>
          </a:bodyPr>
          <a:lstStyle/>
          <a:p>
            <a:r>
              <a:rPr lang="en-US" sz="2600" b="1" dirty="0" smtClean="0"/>
              <a:t>Figure 1. Income</a:t>
            </a:r>
          </a:p>
          <a:p>
            <a:pPr>
              <a:spcAft>
                <a:spcPts val="600"/>
              </a:spcAft>
            </a:pPr>
            <a:endParaRPr lang="en-US" sz="800" b="1" dirty="0" smtClean="0"/>
          </a:p>
          <a:p>
            <a:pPr marL="342900" indent="-342900">
              <a:spcAft>
                <a:spcPts val="600"/>
              </a:spcAft>
              <a:buFont typeface="Arial" panose="020B0604020202020204" pitchFamily="34" charset="0"/>
              <a:buChar char="•"/>
            </a:pPr>
            <a:r>
              <a:rPr lang="en-US" sz="2400" b="1" dirty="0" smtClean="0"/>
              <a:t>a gain, recurrent benefit, flow of cash/cash equivalents</a:t>
            </a:r>
          </a:p>
          <a:p>
            <a:pPr marL="342900" indent="-342900">
              <a:spcAft>
                <a:spcPts val="600"/>
              </a:spcAft>
              <a:buFont typeface="Arial" panose="020B0604020202020204" pitchFamily="34" charset="0"/>
              <a:buChar char="•"/>
            </a:pPr>
            <a:r>
              <a:rPr lang="en-US" sz="2400" b="1" dirty="0" smtClean="0"/>
              <a:t>from work (wages, salary, self-employment)</a:t>
            </a:r>
          </a:p>
          <a:p>
            <a:pPr marL="342900" indent="-342900">
              <a:spcAft>
                <a:spcPts val="600"/>
              </a:spcAft>
              <a:buFont typeface="Arial" panose="020B0604020202020204" pitchFamily="34" charset="0"/>
              <a:buChar char="•"/>
            </a:pPr>
            <a:r>
              <a:rPr lang="en-US" sz="2400" b="1" dirty="0" smtClean="0"/>
              <a:t>capital (interest, profit)</a:t>
            </a:r>
          </a:p>
          <a:p>
            <a:pPr marL="342900" indent="-342900">
              <a:spcAft>
                <a:spcPts val="600"/>
              </a:spcAft>
              <a:buFont typeface="Arial" panose="020B0604020202020204" pitchFamily="34" charset="0"/>
              <a:buChar char="•"/>
            </a:pPr>
            <a:r>
              <a:rPr lang="en-US" sz="2400" b="1" dirty="0" smtClean="0"/>
              <a:t>land (rents)</a:t>
            </a:r>
          </a:p>
          <a:p>
            <a:pPr marL="342900" indent="-342900">
              <a:spcAft>
                <a:spcPts val="600"/>
              </a:spcAft>
              <a:buFont typeface="Arial" panose="020B0604020202020204" pitchFamily="34" charset="0"/>
              <a:buChar char="•"/>
            </a:pPr>
            <a:r>
              <a:rPr lang="en-US" sz="2400" b="1" dirty="0" smtClean="0"/>
              <a:t>assistance transfers (governments or other)</a:t>
            </a:r>
          </a:p>
          <a:p>
            <a:pPr marL="342900" indent="-342900">
              <a:spcAft>
                <a:spcPts val="600"/>
              </a:spcAft>
              <a:buFont typeface="Arial" panose="020B0604020202020204" pitchFamily="34" charset="0"/>
              <a:buChar char="•"/>
            </a:pPr>
            <a:r>
              <a:rPr lang="en-US" sz="2400" b="1" dirty="0" smtClean="0"/>
              <a:t>usually measured in monetary terms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7879086" cy="3693319"/>
          </a:xfrm>
          <a:prstGeom prst="rect">
            <a:avLst/>
          </a:prstGeom>
          <a:noFill/>
        </p:spPr>
        <p:txBody>
          <a:bodyPr wrap="square" rtlCol="0">
            <a:spAutoFit/>
          </a:bodyPr>
          <a:lstStyle/>
          <a:p>
            <a:pPr>
              <a:spcAft>
                <a:spcPts val="600"/>
              </a:spcAft>
            </a:pPr>
            <a:r>
              <a:rPr lang="en-US" sz="2600" b="1" dirty="0" smtClean="0"/>
              <a:t>Figure 16. Mean (Average) Income</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Another indicator of central tendency</a:t>
            </a:r>
            <a:endParaRPr lang="en-US" sz="2400" b="1" dirty="0"/>
          </a:p>
          <a:p>
            <a:pPr marL="342900" indent="-342900">
              <a:spcAft>
                <a:spcPts val="1200"/>
              </a:spcAft>
              <a:buFont typeface="Arial" panose="020B0604020202020204" pitchFamily="34" charset="0"/>
              <a:buChar char="•"/>
            </a:pPr>
            <a:r>
              <a:rPr lang="en-US" sz="2400" b="1" dirty="0" smtClean="0"/>
              <a:t>Incomes of all households or families summed (aggregate) then divided by number of households or families </a:t>
            </a:r>
          </a:p>
          <a:p>
            <a:pPr marL="342900" indent="-342900">
              <a:spcAft>
                <a:spcPts val="1200"/>
              </a:spcAft>
              <a:buFont typeface="Arial" panose="020B0604020202020204" pitchFamily="34" charset="0"/>
              <a:buChar char="•"/>
            </a:pPr>
            <a:r>
              <a:rPr lang="en-US" sz="2400" b="1" dirty="0" smtClean="0"/>
              <a:t>Includes those units with no income</a:t>
            </a:r>
          </a:p>
          <a:p>
            <a:pPr marL="342900" indent="-342900">
              <a:buFont typeface="Arial" panose="020B0604020202020204" pitchFamily="34" charset="0"/>
              <a:buChar char="•"/>
            </a:pPr>
            <a:r>
              <a:rPr lang="en-US" sz="2400" b="1" dirty="0" smtClean="0"/>
              <a:t>Household mean - $66,136</a:t>
            </a:r>
          </a:p>
          <a:p>
            <a:pPr marL="342900" indent="-342900">
              <a:buFont typeface="Arial" panose="020B0604020202020204" pitchFamily="34" charset="0"/>
              <a:buChar char="•"/>
            </a:pPr>
            <a:r>
              <a:rPr lang="en-US" sz="2400" b="1" dirty="0" smtClean="0"/>
              <a:t>Family mean - $79,574</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425040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456" y="1219200"/>
            <a:ext cx="7879086" cy="3447098"/>
          </a:xfrm>
          <a:prstGeom prst="rect">
            <a:avLst/>
          </a:prstGeom>
          <a:noFill/>
        </p:spPr>
        <p:txBody>
          <a:bodyPr wrap="square" rtlCol="0">
            <a:spAutoFit/>
          </a:bodyPr>
          <a:lstStyle/>
          <a:p>
            <a:pPr>
              <a:spcAft>
                <a:spcPts val="600"/>
              </a:spcAft>
            </a:pPr>
            <a:r>
              <a:rPr lang="en-US" sz="2600" b="1" dirty="0" smtClean="0"/>
              <a:t>Figure 17. Mean (Average) Income</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Usually higher than median -- $14,000 </a:t>
            </a:r>
            <a:endParaRPr lang="en-US" sz="2400" b="1" dirty="0"/>
          </a:p>
          <a:p>
            <a:pPr marL="342900" indent="-342900">
              <a:spcAft>
                <a:spcPts val="1200"/>
              </a:spcAft>
              <a:buFont typeface="Arial" panose="020B0604020202020204" pitchFamily="34" charset="0"/>
              <a:buChar char="•"/>
            </a:pPr>
            <a:r>
              <a:rPr lang="en-US" sz="2400" b="1" dirty="0" smtClean="0"/>
              <a:t>Sensitive to upward skew by a small number of extremely high incomes in the distribution</a:t>
            </a:r>
          </a:p>
          <a:p>
            <a:pPr marL="342900" indent="-342900">
              <a:spcAft>
                <a:spcPts val="1200"/>
              </a:spcAft>
              <a:buFont typeface="Arial" panose="020B0604020202020204" pitchFamily="34" charset="0"/>
              <a:buChar char="•"/>
            </a:pPr>
            <a:r>
              <a:rPr lang="en-US" sz="2400" b="1" dirty="0" smtClean="0"/>
              <a:t>Mean is usually further away from the typical income level that most households or families actually experience</a:t>
            </a:r>
          </a:p>
          <a:p>
            <a:pPr marL="342900" indent="-342900">
              <a:spcAft>
                <a:spcPts val="1200"/>
              </a:spcAft>
              <a:buFont typeface="Arial" panose="020B0604020202020204" pitchFamily="34" charset="0"/>
              <a:buChar char="•"/>
            </a:pPr>
            <a:r>
              <a:rPr lang="en-US" sz="2400" b="1" dirty="0" smtClean="0"/>
              <a:t>Use of medians usually recommended over means</a:t>
            </a:r>
            <a:endParaRPr lang="en-US" sz="800" b="1" dirty="0"/>
          </a:p>
        </p:txBody>
      </p:sp>
    </p:spTree>
    <p:extLst>
      <p:ext uri="{BB962C8B-B14F-4D97-AF65-F5344CB8AC3E}">
        <p14:creationId xmlns:p14="http://schemas.microsoft.com/office/powerpoint/2010/main" val="415959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87433" y="762000"/>
            <a:ext cx="7857067" cy="4419600"/>
          </a:xfrm>
          <a:prstGeom prst="rect">
            <a:avLst/>
          </a:prstGeom>
        </p:spPr>
      </p:pic>
    </p:spTree>
    <p:extLst>
      <p:ext uri="{BB962C8B-B14F-4D97-AF65-F5344CB8AC3E}">
        <p14:creationId xmlns:p14="http://schemas.microsoft.com/office/powerpoint/2010/main" val="262420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533400" y="838200"/>
            <a:ext cx="7984068" cy="4491038"/>
          </a:xfrm>
          <a:prstGeom prst="rect">
            <a:avLst/>
          </a:prstGeom>
        </p:spPr>
      </p:pic>
    </p:spTree>
    <p:extLst>
      <p:ext uri="{BB962C8B-B14F-4D97-AF65-F5344CB8AC3E}">
        <p14:creationId xmlns:p14="http://schemas.microsoft.com/office/powerpoint/2010/main" val="243302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13113" y="533400"/>
            <a:ext cx="8382000" cy="4714875"/>
          </a:xfrm>
          <a:prstGeom prst="rect">
            <a:avLst/>
          </a:prstGeom>
        </p:spPr>
      </p:pic>
    </p:spTree>
    <p:extLst>
      <p:ext uri="{BB962C8B-B14F-4D97-AF65-F5344CB8AC3E}">
        <p14:creationId xmlns:p14="http://schemas.microsoft.com/office/powerpoint/2010/main" val="1382618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6937670" cy="3739485"/>
          </a:xfrm>
          <a:prstGeom prst="rect">
            <a:avLst/>
          </a:prstGeom>
          <a:noFill/>
        </p:spPr>
        <p:txBody>
          <a:bodyPr wrap="square" rtlCol="0">
            <a:spAutoFit/>
          </a:bodyPr>
          <a:lstStyle/>
          <a:p>
            <a:r>
              <a:rPr lang="en-US" sz="2400" b="1" dirty="0" smtClean="0"/>
              <a:t>Figure 18. Per Capita Income</a:t>
            </a:r>
          </a:p>
          <a:p>
            <a:pPr>
              <a:spcAft>
                <a:spcPts val="600"/>
              </a:spcAft>
            </a:pPr>
            <a:endParaRPr lang="en-US" sz="800" dirty="0" smtClean="0"/>
          </a:p>
          <a:p>
            <a:pPr marL="342900" indent="-342900">
              <a:spcAft>
                <a:spcPts val="1200"/>
              </a:spcAft>
              <a:buFont typeface="Arial" panose="020B0604020202020204" pitchFamily="34" charset="0"/>
              <a:buChar char="•"/>
            </a:pPr>
            <a:r>
              <a:rPr lang="en-US" sz="2000" b="1" dirty="0" smtClean="0"/>
              <a:t>Average income of individuals in a geographic region</a:t>
            </a:r>
            <a:endParaRPr lang="en-US" sz="2000" b="1" dirty="0"/>
          </a:p>
          <a:p>
            <a:pPr marL="342900" indent="-342900">
              <a:spcAft>
                <a:spcPts val="1200"/>
              </a:spcAft>
              <a:buFont typeface="Arial" panose="020B0604020202020204" pitchFamily="34" charset="0"/>
              <a:buChar char="•"/>
            </a:pPr>
            <a:r>
              <a:rPr lang="en-US" sz="2000" b="1" dirty="0" smtClean="0"/>
              <a:t>Starts with total aggregate income of persons 15 years and older in the geographic region</a:t>
            </a:r>
          </a:p>
          <a:p>
            <a:pPr marL="342900" indent="-342900">
              <a:spcAft>
                <a:spcPts val="1200"/>
              </a:spcAft>
              <a:buFont typeface="Arial" panose="020B0604020202020204" pitchFamily="34" charset="0"/>
              <a:buChar char="•"/>
            </a:pPr>
            <a:r>
              <a:rPr lang="en-US" sz="2000" b="1" dirty="0" smtClean="0"/>
              <a:t>Aggregate income total then divided by the </a:t>
            </a:r>
            <a:r>
              <a:rPr lang="en-US" sz="2000" b="1" i="1" dirty="0" smtClean="0"/>
              <a:t>total</a:t>
            </a:r>
            <a:r>
              <a:rPr lang="en-US" sz="2000" b="1" dirty="0" smtClean="0"/>
              <a:t> population of the region, including children, older residents, group quarters population</a:t>
            </a:r>
          </a:p>
          <a:p>
            <a:pPr marL="342900" indent="-342900">
              <a:spcAft>
                <a:spcPts val="1200"/>
              </a:spcAft>
              <a:buFont typeface="Arial" panose="020B0604020202020204" pitchFamily="34" charset="0"/>
              <a:buChar char="•"/>
            </a:pPr>
            <a:r>
              <a:rPr lang="en-US" sz="2000" b="1" dirty="0" smtClean="0"/>
              <a:t>Aggregate Income / Total Population = Per Capita Income</a:t>
            </a:r>
          </a:p>
          <a:p>
            <a:pPr marL="342900" indent="-342900">
              <a:spcAft>
                <a:spcPts val="1200"/>
              </a:spcAft>
              <a:buFont typeface="Arial" panose="020B0604020202020204" pitchFamily="34" charset="0"/>
              <a:buChar char="•"/>
            </a:pPr>
            <a:r>
              <a:rPr lang="en-US" sz="2000" b="1" dirty="0" smtClean="0"/>
              <a:t>Iowa per capita  $27,027</a:t>
            </a:r>
            <a:endParaRPr lang="en-US" sz="2000" b="1" dirty="0"/>
          </a:p>
        </p:txBody>
      </p:sp>
    </p:spTree>
    <p:extLst>
      <p:ext uri="{BB962C8B-B14F-4D97-AF65-F5344CB8AC3E}">
        <p14:creationId xmlns:p14="http://schemas.microsoft.com/office/powerpoint/2010/main" val="3422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801" y="990600"/>
            <a:ext cx="7879086" cy="3447098"/>
          </a:xfrm>
          <a:prstGeom prst="rect">
            <a:avLst/>
          </a:prstGeom>
          <a:noFill/>
        </p:spPr>
        <p:txBody>
          <a:bodyPr wrap="square" rtlCol="0">
            <a:spAutoFit/>
          </a:bodyPr>
          <a:lstStyle/>
          <a:p>
            <a:pPr>
              <a:spcAft>
                <a:spcPts val="600"/>
              </a:spcAft>
            </a:pPr>
            <a:r>
              <a:rPr lang="en-US" sz="2600" b="1" dirty="0" smtClean="0"/>
              <a:t>Figure 19. Earnings</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Employment related income from wages, salaries, or net self-employment for persons 16 years and older</a:t>
            </a:r>
            <a:endParaRPr lang="en-US" sz="2400" b="1" dirty="0"/>
          </a:p>
          <a:p>
            <a:pPr marL="342900" indent="-342900">
              <a:spcAft>
                <a:spcPts val="1200"/>
              </a:spcAft>
              <a:buFont typeface="Arial" panose="020B0604020202020204" pitchFamily="34" charset="0"/>
              <a:buChar char="•"/>
            </a:pPr>
            <a:r>
              <a:rPr lang="en-US" sz="2400" b="1" dirty="0" smtClean="0"/>
              <a:t>Amount received before deductions for taxes, Social Security, etc.</a:t>
            </a:r>
          </a:p>
          <a:p>
            <a:pPr marL="342900" indent="-342900">
              <a:spcAft>
                <a:spcPts val="1200"/>
              </a:spcAft>
              <a:buFont typeface="Arial" panose="020B0604020202020204" pitchFamily="34" charset="0"/>
              <a:buChar char="•"/>
            </a:pPr>
            <a:r>
              <a:rPr lang="en-US" sz="2400" b="1" dirty="0" smtClean="0"/>
              <a:t>Table by sex</a:t>
            </a:r>
          </a:p>
          <a:p>
            <a:pPr marL="342900" indent="-342900">
              <a:spcAft>
                <a:spcPts val="1200"/>
              </a:spcAft>
              <a:buFont typeface="Arial" panose="020B0604020202020204" pitchFamily="34" charset="0"/>
              <a:buChar char="•"/>
            </a:pPr>
            <a:r>
              <a:rPr lang="en-US" sz="2400" b="1" dirty="0" smtClean="0"/>
              <a:t>Table for year-round, full-time workers</a:t>
            </a:r>
            <a:endParaRPr lang="en-US" sz="800" b="1" dirty="0"/>
          </a:p>
        </p:txBody>
      </p:sp>
    </p:spTree>
    <p:extLst>
      <p:ext uri="{BB962C8B-B14F-4D97-AF65-F5344CB8AC3E}">
        <p14:creationId xmlns:p14="http://schemas.microsoft.com/office/powerpoint/2010/main" val="279985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7879086" cy="2985433"/>
          </a:xfrm>
          <a:prstGeom prst="rect">
            <a:avLst/>
          </a:prstGeom>
          <a:noFill/>
        </p:spPr>
        <p:txBody>
          <a:bodyPr wrap="square" rtlCol="0">
            <a:spAutoFit/>
          </a:bodyPr>
          <a:lstStyle/>
          <a:p>
            <a:pPr>
              <a:spcAft>
                <a:spcPts val="600"/>
              </a:spcAft>
            </a:pPr>
            <a:r>
              <a:rPr lang="en-US" sz="2600" b="1" dirty="0" smtClean="0"/>
              <a:t>Figure 20. Earnings</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Median for all workers with earnings -- $29,498</a:t>
            </a:r>
            <a:endParaRPr lang="en-US" sz="2400" b="1" dirty="0"/>
          </a:p>
          <a:p>
            <a:pPr marL="342900" indent="-342900">
              <a:spcAft>
                <a:spcPts val="1200"/>
              </a:spcAft>
              <a:buFont typeface="Arial" panose="020B0604020202020204" pitchFamily="34" charset="0"/>
              <a:buChar char="•"/>
            </a:pPr>
            <a:r>
              <a:rPr lang="en-US" sz="2400" b="1" dirty="0" smtClean="0"/>
              <a:t>Males -- $35,502	Females -- $23,707</a:t>
            </a:r>
          </a:p>
          <a:p>
            <a:pPr marL="342900" indent="-342900">
              <a:spcAft>
                <a:spcPts val="1200"/>
              </a:spcAft>
              <a:buFont typeface="Arial" panose="020B0604020202020204" pitchFamily="34" charset="0"/>
              <a:buChar char="•"/>
            </a:pPr>
            <a:endParaRPr lang="en-US" sz="800" b="1" dirty="0" smtClean="0"/>
          </a:p>
          <a:p>
            <a:pPr marL="342900" indent="-342900">
              <a:spcAft>
                <a:spcPts val="1200"/>
              </a:spcAft>
              <a:buFont typeface="Arial" panose="020B0604020202020204" pitchFamily="34" charset="0"/>
              <a:buChar char="•"/>
            </a:pPr>
            <a:r>
              <a:rPr lang="en-US" sz="2400" b="1" dirty="0" smtClean="0"/>
              <a:t>Median for year-round, full-time workers with earnings</a:t>
            </a:r>
          </a:p>
          <a:p>
            <a:pPr marL="342900" indent="-342900">
              <a:spcAft>
                <a:spcPts val="1200"/>
              </a:spcAft>
              <a:buFont typeface="Arial" panose="020B0604020202020204" pitchFamily="34" charset="0"/>
              <a:buChar char="•"/>
            </a:pPr>
            <a:r>
              <a:rPr lang="en-US" sz="2400" b="1" dirty="0"/>
              <a:t>Males </a:t>
            </a:r>
            <a:r>
              <a:rPr lang="en-US" sz="2400" b="1" dirty="0" smtClean="0"/>
              <a:t>-- $45,814</a:t>
            </a:r>
            <a:r>
              <a:rPr lang="en-US" sz="2400" b="1" dirty="0"/>
              <a:t>	Females </a:t>
            </a:r>
            <a:r>
              <a:rPr lang="en-US" sz="2400" b="1" dirty="0" smtClean="0"/>
              <a:t>-- $35,025</a:t>
            </a:r>
            <a:endParaRPr lang="en-US" sz="2400" b="1" dirty="0"/>
          </a:p>
        </p:txBody>
      </p:sp>
    </p:spTree>
    <p:extLst>
      <p:ext uri="{BB962C8B-B14F-4D97-AF65-F5344CB8AC3E}">
        <p14:creationId xmlns:p14="http://schemas.microsoft.com/office/powerpoint/2010/main" val="92862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54443"/>
            <a:ext cx="7848600" cy="4124206"/>
          </a:xfrm>
          <a:prstGeom prst="rect">
            <a:avLst/>
          </a:prstGeom>
          <a:noFill/>
        </p:spPr>
        <p:txBody>
          <a:bodyPr wrap="square" rtlCol="0">
            <a:spAutoFit/>
          </a:bodyPr>
          <a:lstStyle/>
          <a:p>
            <a:r>
              <a:rPr lang="en-US" sz="2200" b="1" dirty="0" smtClean="0"/>
              <a:t>Economic Profile – DP03   Useful summary  (pages 19 - 23)</a:t>
            </a:r>
          </a:p>
          <a:p>
            <a:endParaRPr lang="en-US" sz="1000" b="1" dirty="0"/>
          </a:p>
          <a:p>
            <a:r>
              <a:rPr lang="en-US" sz="2200" b="1" dirty="0" smtClean="0"/>
              <a:t>American Community Survey, 5-Year Estimates, 2009 – 2013  </a:t>
            </a:r>
          </a:p>
          <a:p>
            <a:r>
              <a:rPr lang="en-US" sz="2200" b="1" dirty="0" smtClean="0"/>
              <a:t>Selected items: Tables </a:t>
            </a:r>
            <a:r>
              <a:rPr lang="en-US" sz="2200" b="1" dirty="0" err="1" smtClean="0"/>
              <a:t>S1902</a:t>
            </a:r>
            <a:r>
              <a:rPr lang="en-US" sz="2200" b="1" dirty="0" smtClean="0"/>
              <a:t>, </a:t>
            </a:r>
            <a:r>
              <a:rPr lang="en-US" sz="2200" b="1" dirty="0" err="1" smtClean="0"/>
              <a:t>S1903</a:t>
            </a:r>
            <a:r>
              <a:rPr lang="en-US" sz="2200" b="1" dirty="0" smtClean="0"/>
              <a:t>, </a:t>
            </a:r>
            <a:r>
              <a:rPr lang="en-US" sz="2200" b="1" dirty="0" err="1" smtClean="0"/>
              <a:t>S2001</a:t>
            </a:r>
            <a:endParaRPr lang="en-US" sz="2200" b="1" dirty="0" smtClean="0"/>
          </a:p>
          <a:p>
            <a:endParaRPr lang="en-US" sz="1000" b="1" dirty="0"/>
          </a:p>
          <a:p>
            <a:r>
              <a:rPr lang="en-US" sz="2200" b="1" dirty="0" smtClean="0"/>
              <a:t>Iowa and U.S. (pages 26 – 27)</a:t>
            </a:r>
          </a:p>
          <a:p>
            <a:r>
              <a:rPr lang="en-US" sz="2200" b="1" dirty="0"/>
              <a:t>Polk Co, Des </a:t>
            </a:r>
            <a:r>
              <a:rPr lang="en-US" sz="2200" b="1" dirty="0" smtClean="0"/>
              <a:t>Moines (</a:t>
            </a:r>
            <a:r>
              <a:rPr lang="en-US" sz="2200" b="1" dirty="0"/>
              <a:t>pages </a:t>
            </a:r>
            <a:r>
              <a:rPr lang="en-US" sz="2200" b="1" dirty="0" smtClean="0"/>
              <a:t>28 </a:t>
            </a:r>
            <a:r>
              <a:rPr lang="en-US" sz="2200" b="1" dirty="0"/>
              <a:t>– </a:t>
            </a:r>
            <a:r>
              <a:rPr lang="en-US" sz="2200" b="1" dirty="0" smtClean="0"/>
              <a:t>29)</a:t>
            </a:r>
            <a:endParaRPr lang="en-US" sz="2200" b="1" dirty="0"/>
          </a:p>
          <a:p>
            <a:r>
              <a:rPr lang="en-US" sz="2200" b="1" dirty="0" smtClean="0"/>
              <a:t>Adams Co, Corning (pages 30 – 31)</a:t>
            </a:r>
          </a:p>
          <a:p>
            <a:r>
              <a:rPr lang="en-US" sz="2200" b="1" dirty="0"/>
              <a:t>Wapello Co, </a:t>
            </a:r>
            <a:r>
              <a:rPr lang="en-US" sz="2200" b="1" dirty="0" smtClean="0"/>
              <a:t>Ottumwa (</a:t>
            </a:r>
            <a:r>
              <a:rPr lang="en-US" sz="2200" b="1" dirty="0"/>
              <a:t>pages </a:t>
            </a:r>
            <a:r>
              <a:rPr lang="en-US" sz="2200" b="1" dirty="0" smtClean="0"/>
              <a:t>32 </a:t>
            </a:r>
            <a:r>
              <a:rPr lang="en-US" sz="2200" b="1" dirty="0"/>
              <a:t>– </a:t>
            </a:r>
            <a:r>
              <a:rPr lang="en-US" sz="2200" b="1" dirty="0" smtClean="0"/>
              <a:t>33)</a:t>
            </a:r>
            <a:endParaRPr lang="en-US" sz="2200" b="1" dirty="0"/>
          </a:p>
          <a:p>
            <a:r>
              <a:rPr lang="en-US" sz="2200" b="1" dirty="0" smtClean="0"/>
              <a:t>Allamakee Co, Waukon (pages 34 – 35)</a:t>
            </a:r>
          </a:p>
          <a:p>
            <a:r>
              <a:rPr lang="en-US" sz="2200" b="1" dirty="0" smtClean="0"/>
              <a:t>Black Hawk Co, Waterloo (pages 36 – 37)</a:t>
            </a:r>
          </a:p>
          <a:p>
            <a:r>
              <a:rPr lang="en-US" sz="2200" b="1" dirty="0" smtClean="0"/>
              <a:t>Buena Vista Co, Storm Lake, Alta (pages 38 – 39)</a:t>
            </a:r>
          </a:p>
          <a:p>
            <a:r>
              <a:rPr lang="en-US" sz="2200" b="1" dirty="0" smtClean="0"/>
              <a:t>Woodbury Co, Sioux City (pages 40 – 41)</a:t>
            </a:r>
            <a:r>
              <a:rPr lang="en-US" sz="2200" b="1" dirty="0"/>
              <a:t>	</a:t>
            </a:r>
            <a:endParaRPr lang="en-US" sz="2200" b="1" dirty="0" smtClean="0"/>
          </a:p>
        </p:txBody>
      </p:sp>
      <p:sp>
        <p:nvSpPr>
          <p:cNvPr id="3" name="TextBox 2"/>
          <p:cNvSpPr txBox="1"/>
          <p:nvPr/>
        </p:nvSpPr>
        <p:spPr>
          <a:xfrm>
            <a:off x="304800" y="762000"/>
            <a:ext cx="5334000" cy="461665"/>
          </a:xfrm>
          <a:prstGeom prst="rect">
            <a:avLst/>
          </a:prstGeom>
          <a:noFill/>
        </p:spPr>
        <p:txBody>
          <a:bodyPr wrap="square" rtlCol="0">
            <a:spAutoFit/>
          </a:bodyPr>
          <a:lstStyle/>
          <a:p>
            <a:r>
              <a:rPr lang="en-US" sz="2400" b="1" dirty="0" smtClean="0"/>
              <a:t>Figure 21.  Data Provided Here</a:t>
            </a:r>
          </a:p>
        </p:txBody>
      </p:sp>
    </p:spTree>
    <p:extLst>
      <p:ext uri="{BB962C8B-B14F-4D97-AF65-F5344CB8AC3E}">
        <p14:creationId xmlns:p14="http://schemas.microsoft.com/office/powerpoint/2010/main" val="3125854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54443"/>
            <a:ext cx="7848600" cy="3785652"/>
          </a:xfrm>
          <a:prstGeom prst="rect">
            <a:avLst/>
          </a:prstGeom>
          <a:noFill/>
        </p:spPr>
        <p:txBody>
          <a:bodyPr wrap="square" rtlCol="0">
            <a:spAutoFit/>
          </a:bodyPr>
          <a:lstStyle/>
          <a:p>
            <a:endParaRPr lang="en-US" sz="1000" b="1" dirty="0" smtClean="0"/>
          </a:p>
          <a:p>
            <a:r>
              <a:rPr lang="en-US" sz="2200" b="1" dirty="0" smtClean="0"/>
              <a:t>Which has highest median household income?   Iowa or US?</a:t>
            </a:r>
          </a:p>
          <a:p>
            <a:endParaRPr lang="en-US" sz="1000" b="1" dirty="0"/>
          </a:p>
          <a:p>
            <a:r>
              <a:rPr lang="en-US" sz="2200" b="1" dirty="0" smtClean="0"/>
              <a:t>Margin of error for Iowa median household income?</a:t>
            </a:r>
          </a:p>
          <a:p>
            <a:r>
              <a:rPr lang="en-US" sz="2200" b="1" dirty="0" smtClean="0"/>
              <a:t>Margin of error for US median household income?</a:t>
            </a:r>
          </a:p>
          <a:p>
            <a:endParaRPr lang="en-US" sz="2200" b="1" dirty="0"/>
          </a:p>
          <a:p>
            <a:r>
              <a:rPr lang="en-US" sz="2200" b="1" dirty="0" smtClean="0"/>
              <a:t>How does Iowa Black/African American median compare to White?</a:t>
            </a:r>
          </a:p>
          <a:p>
            <a:endParaRPr lang="en-US" sz="2200" b="1" dirty="0"/>
          </a:p>
          <a:p>
            <a:r>
              <a:rPr lang="en-US" sz="2200" b="1" dirty="0" smtClean="0"/>
              <a:t>Margin of error for Iowa Native Hawaiian median?</a:t>
            </a:r>
          </a:p>
          <a:p>
            <a:endParaRPr lang="en-US" sz="2200" b="1" dirty="0"/>
          </a:p>
          <a:p>
            <a:r>
              <a:rPr lang="en-US" sz="2200" b="1" dirty="0" smtClean="0"/>
              <a:t>Is Iowa median for Hispanics higher or lower than for Blacks?</a:t>
            </a:r>
          </a:p>
        </p:txBody>
      </p:sp>
      <p:sp>
        <p:nvSpPr>
          <p:cNvPr id="3" name="TextBox 2"/>
          <p:cNvSpPr txBox="1"/>
          <p:nvPr/>
        </p:nvSpPr>
        <p:spPr>
          <a:xfrm>
            <a:off x="304800" y="762000"/>
            <a:ext cx="7391400" cy="461665"/>
          </a:xfrm>
          <a:prstGeom prst="rect">
            <a:avLst/>
          </a:prstGeom>
          <a:noFill/>
        </p:spPr>
        <p:txBody>
          <a:bodyPr wrap="square" rtlCol="0">
            <a:spAutoFit/>
          </a:bodyPr>
          <a:lstStyle/>
          <a:p>
            <a:r>
              <a:rPr lang="en-US" sz="2400" b="1" dirty="0" smtClean="0"/>
              <a:t>Figure 22.  Answer Some Questions  (pages 26 – 27) </a:t>
            </a:r>
          </a:p>
        </p:txBody>
      </p:sp>
    </p:spTree>
    <p:extLst>
      <p:ext uri="{BB962C8B-B14F-4D97-AF65-F5344CB8AC3E}">
        <p14:creationId xmlns:p14="http://schemas.microsoft.com/office/powerpoint/2010/main" val="385615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163" y="1524000"/>
            <a:ext cx="7404741" cy="3200876"/>
          </a:xfrm>
          <a:prstGeom prst="rect">
            <a:avLst/>
          </a:prstGeom>
          <a:noFill/>
        </p:spPr>
        <p:txBody>
          <a:bodyPr wrap="square" rtlCol="0">
            <a:spAutoFit/>
          </a:bodyPr>
          <a:lstStyle/>
          <a:p>
            <a:pPr>
              <a:spcAft>
                <a:spcPts val="600"/>
              </a:spcAft>
            </a:pPr>
            <a:r>
              <a:rPr lang="en-US" sz="2600" b="1" dirty="0" smtClean="0"/>
              <a:t>Income Measures</a:t>
            </a:r>
          </a:p>
          <a:p>
            <a:pPr>
              <a:spcAft>
                <a:spcPts val="600"/>
              </a:spcAft>
            </a:pPr>
            <a:endParaRPr lang="en-US" sz="1000" b="1" dirty="0" smtClean="0"/>
          </a:p>
          <a:p>
            <a:pPr marL="342900" indent="-342900">
              <a:buFont typeface="Arial" panose="020B0604020202020204" pitchFamily="34" charset="0"/>
              <a:buChar char="•"/>
            </a:pPr>
            <a:r>
              <a:rPr lang="en-US" sz="2600" b="1" dirty="0" smtClean="0"/>
              <a:t>income distributions – households and families</a:t>
            </a:r>
          </a:p>
          <a:p>
            <a:pPr marL="342900" indent="-342900">
              <a:buFont typeface="Arial" panose="020B0604020202020204" pitchFamily="34" charset="0"/>
              <a:buChar char="•"/>
            </a:pPr>
            <a:r>
              <a:rPr lang="en-US" sz="2600" b="1" dirty="0" smtClean="0"/>
              <a:t>median income – households and families</a:t>
            </a:r>
          </a:p>
          <a:p>
            <a:pPr marL="342900" indent="-342900">
              <a:buFont typeface="Arial" panose="020B0604020202020204" pitchFamily="34" charset="0"/>
              <a:buChar char="•"/>
            </a:pPr>
            <a:r>
              <a:rPr lang="en-US" sz="2600" b="1" dirty="0" smtClean="0"/>
              <a:t>mean (average) – households and families</a:t>
            </a:r>
          </a:p>
          <a:p>
            <a:pPr marL="342900" indent="-342900">
              <a:buFont typeface="Arial" panose="020B0604020202020204" pitchFamily="34" charset="0"/>
              <a:buChar char="•"/>
            </a:pPr>
            <a:r>
              <a:rPr lang="en-US" sz="2600" b="1" dirty="0" smtClean="0"/>
              <a:t>per capita income of individuals</a:t>
            </a:r>
          </a:p>
          <a:p>
            <a:pPr marL="342900" indent="-342900">
              <a:buFont typeface="Arial" panose="020B0604020202020204" pitchFamily="34" charset="0"/>
              <a:buChar char="•"/>
            </a:pPr>
            <a:endParaRPr lang="en-US" sz="2600" b="1" dirty="0"/>
          </a:p>
          <a:p>
            <a:pPr marL="342900" indent="-342900">
              <a:buFont typeface="Arial" panose="020B0604020202020204" pitchFamily="34" charset="0"/>
              <a:buChar char="•"/>
            </a:pPr>
            <a:r>
              <a:rPr lang="en-US" sz="2600" b="1" dirty="0" smtClean="0"/>
              <a:t>earnings from wages, salaries, self-employment</a:t>
            </a:r>
          </a:p>
        </p:txBody>
      </p:sp>
    </p:spTree>
    <p:extLst>
      <p:ext uri="{BB962C8B-B14F-4D97-AF65-F5344CB8AC3E}">
        <p14:creationId xmlns:p14="http://schemas.microsoft.com/office/powerpoint/2010/main" val="485473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54443"/>
            <a:ext cx="7848600" cy="3108543"/>
          </a:xfrm>
          <a:prstGeom prst="rect">
            <a:avLst/>
          </a:prstGeom>
          <a:noFill/>
        </p:spPr>
        <p:txBody>
          <a:bodyPr wrap="square" rtlCol="0">
            <a:spAutoFit/>
          </a:bodyPr>
          <a:lstStyle/>
          <a:p>
            <a:endParaRPr lang="en-US" sz="1000" b="1" dirty="0" smtClean="0"/>
          </a:p>
          <a:p>
            <a:r>
              <a:rPr lang="en-US" sz="2200" b="1" dirty="0" smtClean="0"/>
              <a:t>What age group in Iowa has highest median household income?</a:t>
            </a:r>
          </a:p>
          <a:p>
            <a:r>
              <a:rPr lang="en-US" sz="2200" b="1" dirty="0" smtClean="0"/>
              <a:t>   </a:t>
            </a:r>
          </a:p>
          <a:p>
            <a:endParaRPr lang="en-US" sz="1000" b="1" dirty="0"/>
          </a:p>
          <a:p>
            <a:r>
              <a:rPr lang="en-US" sz="2200" b="1" dirty="0" smtClean="0"/>
              <a:t>Median income female householders, no husband present  Iowa?</a:t>
            </a:r>
          </a:p>
          <a:p>
            <a:endParaRPr lang="en-US" sz="2200" b="1" dirty="0" smtClean="0"/>
          </a:p>
          <a:p>
            <a:r>
              <a:rPr lang="en-US" sz="2200" b="1" dirty="0" smtClean="0"/>
              <a:t>Median earnings for males and females, which higher?</a:t>
            </a:r>
          </a:p>
          <a:p>
            <a:endParaRPr lang="en-US" sz="2200" b="1" dirty="0"/>
          </a:p>
          <a:p>
            <a:r>
              <a:rPr lang="en-US" sz="2200" b="1" dirty="0" smtClean="0"/>
              <a:t>Does education level tend to increase earnings?</a:t>
            </a:r>
          </a:p>
          <a:p>
            <a:endParaRPr lang="en-US" sz="2200" b="1" dirty="0"/>
          </a:p>
        </p:txBody>
      </p:sp>
      <p:sp>
        <p:nvSpPr>
          <p:cNvPr id="3" name="TextBox 2"/>
          <p:cNvSpPr txBox="1"/>
          <p:nvPr/>
        </p:nvSpPr>
        <p:spPr>
          <a:xfrm>
            <a:off x="304800" y="762000"/>
            <a:ext cx="7391400" cy="461665"/>
          </a:xfrm>
          <a:prstGeom prst="rect">
            <a:avLst/>
          </a:prstGeom>
          <a:noFill/>
        </p:spPr>
        <p:txBody>
          <a:bodyPr wrap="square" rtlCol="0">
            <a:spAutoFit/>
          </a:bodyPr>
          <a:lstStyle/>
          <a:p>
            <a:r>
              <a:rPr lang="en-US" sz="2400" b="1" dirty="0" smtClean="0"/>
              <a:t>Figure 23.  Answer More Questions  (pages 26 – 27) </a:t>
            </a:r>
          </a:p>
        </p:txBody>
      </p:sp>
    </p:spTree>
    <p:extLst>
      <p:ext uri="{BB962C8B-B14F-4D97-AF65-F5344CB8AC3E}">
        <p14:creationId xmlns:p14="http://schemas.microsoft.com/office/powerpoint/2010/main" val="3119957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629" y="1524000"/>
            <a:ext cx="7848600" cy="3200876"/>
          </a:xfrm>
          <a:prstGeom prst="rect">
            <a:avLst/>
          </a:prstGeom>
          <a:noFill/>
        </p:spPr>
        <p:txBody>
          <a:bodyPr wrap="square" rtlCol="0">
            <a:spAutoFit/>
          </a:bodyPr>
          <a:lstStyle/>
          <a:p>
            <a:pPr lvl="0"/>
            <a:r>
              <a:rPr lang="en-US" sz="2200" b="1" dirty="0">
                <a:solidFill>
                  <a:prstClr val="black"/>
                </a:solidFill>
              </a:rPr>
              <a:t>Polk Co, Des Moines (pages </a:t>
            </a:r>
            <a:r>
              <a:rPr lang="en-US" sz="2200" b="1" dirty="0" smtClean="0">
                <a:solidFill>
                  <a:prstClr val="black"/>
                </a:solidFill>
              </a:rPr>
              <a:t>28 </a:t>
            </a:r>
            <a:r>
              <a:rPr lang="en-US" sz="2200" b="1" dirty="0">
                <a:solidFill>
                  <a:prstClr val="black"/>
                </a:solidFill>
              </a:rPr>
              <a:t>– </a:t>
            </a:r>
            <a:r>
              <a:rPr lang="en-US" sz="2200" b="1" dirty="0" smtClean="0">
                <a:solidFill>
                  <a:prstClr val="black"/>
                </a:solidFill>
              </a:rPr>
              <a:t>29)</a:t>
            </a:r>
          </a:p>
          <a:p>
            <a:pPr lvl="0"/>
            <a:endParaRPr lang="en-US" sz="800" b="1" dirty="0">
              <a:solidFill>
                <a:prstClr val="black"/>
              </a:solidFill>
            </a:endParaRPr>
          </a:p>
          <a:p>
            <a:pPr lvl="0"/>
            <a:r>
              <a:rPr lang="en-US" sz="2200" b="1" dirty="0">
                <a:solidFill>
                  <a:prstClr val="black"/>
                </a:solidFill>
              </a:rPr>
              <a:t>Adams Co, Corning (pages </a:t>
            </a:r>
            <a:r>
              <a:rPr lang="en-US" sz="2200" b="1" dirty="0" smtClean="0">
                <a:solidFill>
                  <a:prstClr val="black"/>
                </a:solidFill>
              </a:rPr>
              <a:t>30 </a:t>
            </a:r>
            <a:r>
              <a:rPr lang="en-US" sz="2200" b="1" dirty="0">
                <a:solidFill>
                  <a:prstClr val="black"/>
                </a:solidFill>
              </a:rPr>
              <a:t>– </a:t>
            </a:r>
            <a:r>
              <a:rPr lang="en-US" sz="2200" b="1" dirty="0" smtClean="0">
                <a:solidFill>
                  <a:prstClr val="black"/>
                </a:solidFill>
              </a:rPr>
              <a:t>31)</a:t>
            </a:r>
          </a:p>
          <a:p>
            <a:pPr lvl="0"/>
            <a:endParaRPr lang="en-US" sz="800" b="1" dirty="0">
              <a:solidFill>
                <a:prstClr val="black"/>
              </a:solidFill>
            </a:endParaRPr>
          </a:p>
          <a:p>
            <a:pPr lvl="0"/>
            <a:r>
              <a:rPr lang="en-US" sz="2200" b="1" dirty="0">
                <a:solidFill>
                  <a:prstClr val="black"/>
                </a:solidFill>
              </a:rPr>
              <a:t>Wapello Co, Ottumwa (pages </a:t>
            </a:r>
            <a:r>
              <a:rPr lang="en-US" sz="2200" b="1" dirty="0" smtClean="0">
                <a:solidFill>
                  <a:prstClr val="black"/>
                </a:solidFill>
              </a:rPr>
              <a:t>32 </a:t>
            </a:r>
            <a:r>
              <a:rPr lang="en-US" sz="2200" b="1" dirty="0">
                <a:solidFill>
                  <a:prstClr val="black"/>
                </a:solidFill>
              </a:rPr>
              <a:t>– </a:t>
            </a:r>
            <a:r>
              <a:rPr lang="en-US" sz="2200" b="1" dirty="0" smtClean="0">
                <a:solidFill>
                  <a:prstClr val="black"/>
                </a:solidFill>
              </a:rPr>
              <a:t>33)</a:t>
            </a:r>
          </a:p>
          <a:p>
            <a:pPr lvl="0"/>
            <a:endParaRPr lang="en-US" sz="800" b="1" dirty="0">
              <a:solidFill>
                <a:prstClr val="black"/>
              </a:solidFill>
            </a:endParaRPr>
          </a:p>
          <a:p>
            <a:pPr lvl="0"/>
            <a:r>
              <a:rPr lang="en-US" sz="2200" b="1" dirty="0">
                <a:solidFill>
                  <a:prstClr val="black"/>
                </a:solidFill>
              </a:rPr>
              <a:t>Allamakee Co, Waukon (pages </a:t>
            </a:r>
            <a:r>
              <a:rPr lang="en-US" sz="2200" b="1" dirty="0" smtClean="0">
                <a:solidFill>
                  <a:prstClr val="black"/>
                </a:solidFill>
              </a:rPr>
              <a:t>34 </a:t>
            </a:r>
            <a:r>
              <a:rPr lang="en-US" sz="2200" b="1" dirty="0">
                <a:solidFill>
                  <a:prstClr val="black"/>
                </a:solidFill>
              </a:rPr>
              <a:t>– </a:t>
            </a:r>
            <a:r>
              <a:rPr lang="en-US" sz="2200" b="1" dirty="0" smtClean="0">
                <a:solidFill>
                  <a:prstClr val="black"/>
                </a:solidFill>
              </a:rPr>
              <a:t>35)</a:t>
            </a:r>
          </a:p>
          <a:p>
            <a:pPr lvl="0"/>
            <a:endParaRPr lang="en-US" sz="800" b="1" dirty="0">
              <a:solidFill>
                <a:prstClr val="black"/>
              </a:solidFill>
            </a:endParaRPr>
          </a:p>
          <a:p>
            <a:pPr lvl="0"/>
            <a:r>
              <a:rPr lang="en-US" sz="2200" b="1" dirty="0">
                <a:solidFill>
                  <a:prstClr val="black"/>
                </a:solidFill>
              </a:rPr>
              <a:t>Black Hawk Co, Waterloo (pages </a:t>
            </a:r>
            <a:r>
              <a:rPr lang="en-US" sz="2200" b="1" dirty="0" smtClean="0">
                <a:solidFill>
                  <a:prstClr val="black"/>
                </a:solidFill>
              </a:rPr>
              <a:t>36 </a:t>
            </a:r>
            <a:r>
              <a:rPr lang="en-US" sz="2200" b="1" dirty="0">
                <a:solidFill>
                  <a:prstClr val="black"/>
                </a:solidFill>
              </a:rPr>
              <a:t>– </a:t>
            </a:r>
            <a:r>
              <a:rPr lang="en-US" sz="2200" b="1" dirty="0" smtClean="0">
                <a:solidFill>
                  <a:prstClr val="black"/>
                </a:solidFill>
              </a:rPr>
              <a:t>37)</a:t>
            </a:r>
          </a:p>
          <a:p>
            <a:pPr lvl="0"/>
            <a:endParaRPr lang="en-US" sz="800" b="1" dirty="0">
              <a:solidFill>
                <a:prstClr val="black"/>
              </a:solidFill>
            </a:endParaRPr>
          </a:p>
          <a:p>
            <a:pPr lvl="0"/>
            <a:r>
              <a:rPr lang="en-US" sz="2200" b="1" dirty="0">
                <a:solidFill>
                  <a:prstClr val="black"/>
                </a:solidFill>
              </a:rPr>
              <a:t>Buena Vista Co, Storm Lake, Alta (pages </a:t>
            </a:r>
            <a:r>
              <a:rPr lang="en-US" sz="2200" b="1" dirty="0" smtClean="0">
                <a:solidFill>
                  <a:prstClr val="black"/>
                </a:solidFill>
              </a:rPr>
              <a:t>38 </a:t>
            </a:r>
            <a:r>
              <a:rPr lang="en-US" sz="2200" b="1" dirty="0">
                <a:solidFill>
                  <a:prstClr val="black"/>
                </a:solidFill>
              </a:rPr>
              <a:t>– </a:t>
            </a:r>
            <a:r>
              <a:rPr lang="en-US" sz="2200" b="1" dirty="0" smtClean="0">
                <a:solidFill>
                  <a:prstClr val="black"/>
                </a:solidFill>
              </a:rPr>
              <a:t>39)</a:t>
            </a:r>
          </a:p>
          <a:p>
            <a:pPr lvl="0"/>
            <a:endParaRPr lang="en-US" sz="800" b="1" dirty="0">
              <a:solidFill>
                <a:prstClr val="black"/>
              </a:solidFill>
            </a:endParaRPr>
          </a:p>
          <a:p>
            <a:pPr lvl="0"/>
            <a:r>
              <a:rPr lang="en-US" sz="2200" b="1" dirty="0">
                <a:solidFill>
                  <a:prstClr val="black"/>
                </a:solidFill>
              </a:rPr>
              <a:t>Woodbury Co, Sioux City (pages </a:t>
            </a:r>
            <a:r>
              <a:rPr lang="en-US" sz="2200" b="1" dirty="0" smtClean="0">
                <a:solidFill>
                  <a:prstClr val="black"/>
                </a:solidFill>
              </a:rPr>
              <a:t>40 </a:t>
            </a:r>
            <a:r>
              <a:rPr lang="en-US" sz="2200" b="1" dirty="0">
                <a:solidFill>
                  <a:prstClr val="black"/>
                </a:solidFill>
              </a:rPr>
              <a:t>– </a:t>
            </a:r>
            <a:r>
              <a:rPr lang="en-US" sz="2200" b="1" dirty="0" smtClean="0">
                <a:solidFill>
                  <a:prstClr val="black"/>
                </a:solidFill>
              </a:rPr>
              <a:t>41)</a:t>
            </a:r>
            <a:endParaRPr lang="en-US" sz="2200" b="1" dirty="0"/>
          </a:p>
        </p:txBody>
      </p:sp>
      <p:sp>
        <p:nvSpPr>
          <p:cNvPr id="3" name="TextBox 2"/>
          <p:cNvSpPr txBox="1"/>
          <p:nvPr/>
        </p:nvSpPr>
        <p:spPr>
          <a:xfrm>
            <a:off x="304800" y="1014999"/>
            <a:ext cx="7391400" cy="461665"/>
          </a:xfrm>
          <a:prstGeom prst="rect">
            <a:avLst/>
          </a:prstGeom>
          <a:noFill/>
        </p:spPr>
        <p:txBody>
          <a:bodyPr wrap="square" rtlCol="0">
            <a:spAutoFit/>
          </a:bodyPr>
          <a:lstStyle/>
          <a:p>
            <a:r>
              <a:rPr lang="en-US" sz="2400" b="1" dirty="0" smtClean="0"/>
              <a:t>Figure 24.  Choose a county and town pair </a:t>
            </a:r>
          </a:p>
        </p:txBody>
      </p:sp>
    </p:spTree>
    <p:extLst>
      <p:ext uri="{BB962C8B-B14F-4D97-AF65-F5344CB8AC3E}">
        <p14:creationId xmlns:p14="http://schemas.microsoft.com/office/powerpoint/2010/main" val="218935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54443"/>
            <a:ext cx="7848600" cy="4154984"/>
          </a:xfrm>
          <a:prstGeom prst="rect">
            <a:avLst/>
          </a:prstGeom>
          <a:noFill/>
        </p:spPr>
        <p:txBody>
          <a:bodyPr wrap="square" rtlCol="0">
            <a:spAutoFit/>
          </a:bodyPr>
          <a:lstStyle/>
          <a:p>
            <a:r>
              <a:rPr lang="en-US" sz="2200" b="1" dirty="0" smtClean="0"/>
              <a:t>Is Polk County’s median household income higher or lower than the city of Des Moines?</a:t>
            </a:r>
          </a:p>
          <a:p>
            <a:endParaRPr lang="en-US" sz="800" b="1" dirty="0"/>
          </a:p>
          <a:p>
            <a:r>
              <a:rPr lang="en-US" sz="2200" b="1" dirty="0" smtClean="0"/>
              <a:t>For Corning, what race groups have median household income data?  For Adams County?</a:t>
            </a:r>
          </a:p>
          <a:p>
            <a:r>
              <a:rPr lang="en-US" sz="800" b="1" dirty="0" smtClean="0"/>
              <a:t>   </a:t>
            </a:r>
          </a:p>
          <a:p>
            <a:endParaRPr lang="en-US" sz="1000" b="1" dirty="0"/>
          </a:p>
          <a:p>
            <a:r>
              <a:rPr lang="en-US" sz="2200" b="1" dirty="0" smtClean="0"/>
              <a:t>For Ottumwa, what proportion of households are Hispanic?</a:t>
            </a:r>
          </a:p>
          <a:p>
            <a:r>
              <a:rPr lang="en-US" sz="2200" b="1" dirty="0" smtClean="0"/>
              <a:t>Is the median household income of Hispanics higher or lower than that of Whites?</a:t>
            </a:r>
          </a:p>
          <a:p>
            <a:endParaRPr lang="en-US" sz="800" b="1" dirty="0" smtClean="0"/>
          </a:p>
          <a:p>
            <a:r>
              <a:rPr lang="en-US" sz="2200" b="1" dirty="0" smtClean="0"/>
              <a:t>For Allamakee County, how does the median earnings of female high school graduates compare with the median earnings of male high school graduates?</a:t>
            </a:r>
            <a:endParaRPr lang="en-US" sz="2200" b="1" dirty="0"/>
          </a:p>
        </p:txBody>
      </p:sp>
      <p:sp>
        <p:nvSpPr>
          <p:cNvPr id="3" name="TextBox 2"/>
          <p:cNvSpPr txBox="1"/>
          <p:nvPr/>
        </p:nvSpPr>
        <p:spPr>
          <a:xfrm>
            <a:off x="304800" y="762000"/>
            <a:ext cx="7391400" cy="461665"/>
          </a:xfrm>
          <a:prstGeom prst="rect">
            <a:avLst/>
          </a:prstGeom>
          <a:noFill/>
        </p:spPr>
        <p:txBody>
          <a:bodyPr wrap="square" rtlCol="0">
            <a:spAutoFit/>
          </a:bodyPr>
          <a:lstStyle/>
          <a:p>
            <a:r>
              <a:rPr lang="en-US" sz="2400" b="1" dirty="0" smtClean="0"/>
              <a:t>Figure 25. More Questions  (pages 28 – 35) </a:t>
            </a:r>
          </a:p>
        </p:txBody>
      </p:sp>
    </p:spTree>
    <p:extLst>
      <p:ext uri="{BB962C8B-B14F-4D97-AF65-F5344CB8AC3E}">
        <p14:creationId xmlns:p14="http://schemas.microsoft.com/office/powerpoint/2010/main" val="381876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23610"/>
            <a:ext cx="7848600" cy="4801314"/>
          </a:xfrm>
          <a:prstGeom prst="rect">
            <a:avLst/>
          </a:prstGeom>
          <a:noFill/>
        </p:spPr>
        <p:txBody>
          <a:bodyPr wrap="square" rtlCol="0">
            <a:spAutoFit/>
          </a:bodyPr>
          <a:lstStyle/>
          <a:p>
            <a:r>
              <a:rPr lang="en-US" sz="2200" b="1" dirty="0" smtClean="0"/>
              <a:t>For Waterloo, what proportion of households are Black or African American?   How does the margin of error for median household income for American Indians or Alaska Natives compare with the actual median estimate?   How about for Black Hawk County?</a:t>
            </a:r>
          </a:p>
          <a:p>
            <a:endParaRPr lang="en-US" sz="800" b="1" dirty="0"/>
          </a:p>
          <a:p>
            <a:r>
              <a:rPr lang="en-US" sz="2200" b="1" dirty="0" smtClean="0"/>
              <a:t>For Storm Lake, </a:t>
            </a:r>
            <a:r>
              <a:rPr lang="en-US" sz="2200" b="1" dirty="0"/>
              <a:t>what proportion of households are Hispanic</a:t>
            </a:r>
            <a:r>
              <a:rPr lang="en-US" sz="2200" b="1" dirty="0" smtClean="0"/>
              <a:t>?</a:t>
            </a:r>
          </a:p>
          <a:p>
            <a:r>
              <a:rPr lang="en-US" sz="2200" b="1" dirty="0" smtClean="0"/>
              <a:t>What proportion of households are Asian?</a:t>
            </a:r>
          </a:p>
          <a:p>
            <a:r>
              <a:rPr lang="en-US" sz="2200" b="1" dirty="0" smtClean="0"/>
              <a:t>How does median household income of Hispanics compare to Whites?   How does per capita income of Hispanics compare to Whites?</a:t>
            </a:r>
            <a:endParaRPr lang="en-US" sz="2200" b="1" dirty="0"/>
          </a:p>
          <a:p>
            <a:endParaRPr lang="en-US" sz="800" b="1" dirty="0" smtClean="0"/>
          </a:p>
          <a:p>
            <a:endParaRPr lang="en-US" sz="800" b="1" dirty="0"/>
          </a:p>
          <a:p>
            <a:r>
              <a:rPr lang="en-US" sz="2200" b="1" dirty="0" smtClean="0"/>
              <a:t>For Woodbury County, how does the median earnings for females with a graduate or professional degree compare with males?</a:t>
            </a:r>
          </a:p>
          <a:p>
            <a:endParaRPr lang="en-US" sz="2200" b="1" dirty="0" smtClean="0"/>
          </a:p>
          <a:p>
            <a:r>
              <a:rPr lang="en-US" sz="800" b="1" dirty="0" smtClean="0"/>
              <a:t>   </a:t>
            </a:r>
          </a:p>
          <a:p>
            <a:endParaRPr lang="en-US" sz="1000" b="1" dirty="0"/>
          </a:p>
        </p:txBody>
      </p:sp>
      <p:sp>
        <p:nvSpPr>
          <p:cNvPr id="3" name="TextBox 2"/>
          <p:cNvSpPr txBox="1"/>
          <p:nvPr/>
        </p:nvSpPr>
        <p:spPr>
          <a:xfrm>
            <a:off x="304800" y="531167"/>
            <a:ext cx="7391400" cy="461665"/>
          </a:xfrm>
          <a:prstGeom prst="rect">
            <a:avLst/>
          </a:prstGeom>
          <a:noFill/>
        </p:spPr>
        <p:txBody>
          <a:bodyPr wrap="square" rtlCol="0">
            <a:spAutoFit/>
          </a:bodyPr>
          <a:lstStyle/>
          <a:p>
            <a:r>
              <a:rPr lang="en-US" sz="2400" b="1" dirty="0" smtClean="0"/>
              <a:t>Figure 26. More Questions  (pages 36 – 41) </a:t>
            </a:r>
          </a:p>
        </p:txBody>
      </p:sp>
    </p:spTree>
    <p:extLst>
      <p:ext uri="{BB962C8B-B14F-4D97-AF65-F5344CB8AC3E}">
        <p14:creationId xmlns:p14="http://schemas.microsoft.com/office/powerpoint/2010/main" val="2145094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533400" y="838200"/>
            <a:ext cx="7984068" cy="4491038"/>
          </a:xfrm>
          <a:prstGeom prst="rect">
            <a:avLst/>
          </a:prstGeom>
        </p:spPr>
      </p:pic>
    </p:spTree>
    <p:extLst>
      <p:ext uri="{BB962C8B-B14F-4D97-AF65-F5344CB8AC3E}">
        <p14:creationId xmlns:p14="http://schemas.microsoft.com/office/powerpoint/2010/main" val="137890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13113" y="533400"/>
            <a:ext cx="8382000" cy="4714875"/>
          </a:xfrm>
          <a:prstGeom prst="rect">
            <a:avLst/>
          </a:prstGeom>
        </p:spPr>
      </p:pic>
    </p:spTree>
    <p:extLst>
      <p:ext uri="{BB962C8B-B14F-4D97-AF65-F5344CB8AC3E}">
        <p14:creationId xmlns:p14="http://schemas.microsoft.com/office/powerpoint/2010/main" val="1085706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25" y="914400"/>
            <a:ext cx="7632475" cy="4416594"/>
          </a:xfrm>
          <a:prstGeom prst="rect">
            <a:avLst/>
          </a:prstGeom>
          <a:noFill/>
        </p:spPr>
        <p:txBody>
          <a:bodyPr wrap="square" rtlCol="0">
            <a:spAutoFit/>
          </a:bodyPr>
          <a:lstStyle/>
          <a:p>
            <a:r>
              <a:rPr lang="en-US" sz="2600" b="1" dirty="0" smtClean="0"/>
              <a:t>Figure 27. Inflation Adjustment</a:t>
            </a:r>
          </a:p>
          <a:p>
            <a:pPr>
              <a:spcAft>
                <a:spcPts val="600"/>
              </a:spcAft>
            </a:pPr>
            <a:endParaRPr lang="en-US" sz="800" dirty="0" smtClean="0"/>
          </a:p>
          <a:p>
            <a:pPr marL="342900" indent="-342900">
              <a:spcAft>
                <a:spcPts val="1200"/>
              </a:spcAft>
              <a:buFont typeface="Arial" panose="020B0604020202020204" pitchFamily="34" charset="0"/>
              <a:buChar char="•"/>
            </a:pPr>
            <a:r>
              <a:rPr lang="en-US" sz="2400" b="1" dirty="0" smtClean="0"/>
              <a:t>Inflation of prices over time</a:t>
            </a:r>
            <a:endParaRPr lang="en-US" sz="2400" b="1" dirty="0"/>
          </a:p>
          <a:p>
            <a:pPr marL="342900" indent="-342900">
              <a:spcAft>
                <a:spcPts val="1200"/>
              </a:spcAft>
              <a:buFont typeface="Arial" panose="020B0604020202020204" pitchFamily="34" charset="0"/>
              <a:buChar char="•"/>
            </a:pPr>
            <a:r>
              <a:rPr lang="en-US" sz="2400" b="1" dirty="0" smtClean="0"/>
              <a:t>Data in $$ not comparable in purchasing power across time</a:t>
            </a:r>
          </a:p>
          <a:p>
            <a:pPr marL="342900" indent="-342900">
              <a:spcAft>
                <a:spcPts val="1200"/>
              </a:spcAft>
              <a:buFont typeface="Arial" panose="020B0604020202020204" pitchFamily="34" charset="0"/>
              <a:buChar char="•"/>
            </a:pPr>
            <a:r>
              <a:rPr lang="en-US" sz="2400" b="1" dirty="0" smtClean="0"/>
              <a:t>ACS collects $$ data across time – 5 years</a:t>
            </a:r>
          </a:p>
          <a:p>
            <a:pPr marL="342900" indent="-342900">
              <a:spcAft>
                <a:spcPts val="1200"/>
              </a:spcAft>
              <a:buFont typeface="Arial" panose="020B0604020202020204" pitchFamily="34" charset="0"/>
              <a:buChar char="•"/>
            </a:pPr>
            <a:r>
              <a:rPr lang="en-US" sz="2400" b="1" dirty="0" smtClean="0"/>
              <a:t>Adjust $$ values from all years pooled to $$ of </a:t>
            </a:r>
            <a:r>
              <a:rPr lang="en-US" sz="2400" b="1" i="1" dirty="0" smtClean="0"/>
              <a:t>last</a:t>
            </a:r>
            <a:r>
              <a:rPr lang="en-US" sz="2400" b="1" dirty="0" smtClean="0"/>
              <a:t> year of set</a:t>
            </a:r>
          </a:p>
          <a:p>
            <a:pPr marL="342900" indent="-342900">
              <a:spcAft>
                <a:spcPts val="1200"/>
              </a:spcAft>
              <a:buFont typeface="Arial" panose="020B0604020202020204" pitchFamily="34" charset="0"/>
              <a:buChar char="•"/>
            </a:pPr>
            <a:r>
              <a:rPr lang="en-US" sz="2400" b="1" dirty="0" smtClean="0"/>
              <a:t>Monthly Consumer Price Index (CPI) from Dept. Labor</a:t>
            </a:r>
          </a:p>
          <a:p>
            <a:pPr marL="342900" indent="-342900">
              <a:spcAft>
                <a:spcPts val="1200"/>
              </a:spcAft>
              <a:buFont typeface="Arial" panose="020B0604020202020204" pitchFamily="34" charset="0"/>
              <a:buChar char="•"/>
            </a:pPr>
            <a:r>
              <a:rPr lang="en-US" sz="2400" b="1" dirty="0" smtClean="0"/>
              <a:t>$$ estimates 2009 – 2013 all in 2013 $$ values</a:t>
            </a:r>
            <a:endParaRPr lang="en-US" sz="2400" b="1" dirty="0"/>
          </a:p>
        </p:txBody>
      </p:sp>
    </p:spTree>
    <p:extLst>
      <p:ext uri="{BB962C8B-B14F-4D97-AF65-F5344CB8AC3E}">
        <p14:creationId xmlns:p14="http://schemas.microsoft.com/office/powerpoint/2010/main" val="861002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563" y="1608139"/>
            <a:ext cx="6948487"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47800"/>
            <a:ext cx="6872287"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009710"/>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Figure 28.</a:t>
            </a:r>
          </a:p>
        </p:txBody>
      </p:sp>
    </p:spTree>
    <p:extLst>
      <p:ext uri="{BB962C8B-B14F-4D97-AF65-F5344CB8AC3E}">
        <p14:creationId xmlns:p14="http://schemas.microsoft.com/office/powerpoint/2010/main" val="4062234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23890"/>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Figure 29.</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229600" cy="27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56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 y="1543396"/>
            <a:ext cx="762304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1123890"/>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Figure 30.</a:t>
            </a:r>
          </a:p>
        </p:txBody>
      </p:sp>
    </p:spTree>
    <p:extLst>
      <p:ext uri="{BB962C8B-B14F-4D97-AF65-F5344CB8AC3E}">
        <p14:creationId xmlns:p14="http://schemas.microsoft.com/office/powerpoint/2010/main" val="291749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404741" cy="3354765"/>
          </a:xfrm>
          <a:prstGeom prst="rect">
            <a:avLst/>
          </a:prstGeom>
          <a:noFill/>
        </p:spPr>
        <p:txBody>
          <a:bodyPr wrap="square" rtlCol="0">
            <a:spAutoFit/>
          </a:bodyPr>
          <a:lstStyle/>
          <a:p>
            <a:pPr>
              <a:spcAft>
                <a:spcPts val="600"/>
              </a:spcAft>
            </a:pPr>
            <a:r>
              <a:rPr lang="en-US" sz="2600" b="1" dirty="0" smtClean="0"/>
              <a:t>Figure 2. Sources of Income Data</a:t>
            </a:r>
          </a:p>
          <a:p>
            <a:pPr>
              <a:spcAft>
                <a:spcPts val="600"/>
              </a:spcAft>
            </a:pPr>
            <a:endParaRPr lang="en-US" sz="1000" b="1" dirty="0" smtClean="0"/>
          </a:p>
          <a:p>
            <a:pPr marL="342900" indent="-342900">
              <a:buFont typeface="Arial" panose="020B0604020202020204" pitchFamily="34" charset="0"/>
              <a:buChar char="•"/>
            </a:pPr>
            <a:r>
              <a:rPr lang="en-US" sz="2600" b="1" dirty="0" smtClean="0"/>
              <a:t>American Community Survey (ACS)</a:t>
            </a:r>
          </a:p>
          <a:p>
            <a:pPr lvl="2">
              <a:spcAft>
                <a:spcPts val="600"/>
              </a:spcAft>
            </a:pPr>
            <a:r>
              <a:rPr lang="en-US" sz="2600" b="1" dirty="0" smtClean="0"/>
              <a:t> – Census Bureau</a:t>
            </a:r>
            <a:endParaRPr lang="en-US" sz="2600" dirty="0" smtClean="0"/>
          </a:p>
          <a:p>
            <a:pPr marL="342900" indent="-342900">
              <a:buFont typeface="Arial" panose="020B0604020202020204" pitchFamily="34" charset="0"/>
              <a:buChar char="•"/>
            </a:pPr>
            <a:r>
              <a:rPr lang="en-US" sz="2600" b="1" dirty="0" smtClean="0"/>
              <a:t>Local Area Personal Income Program</a:t>
            </a:r>
          </a:p>
          <a:p>
            <a:pPr lvl="2">
              <a:spcAft>
                <a:spcPts val="600"/>
              </a:spcAft>
            </a:pPr>
            <a:r>
              <a:rPr lang="en-US" sz="2600" b="1" dirty="0" smtClean="0"/>
              <a:t> – Bureau of Economic Analysis (BEA)</a:t>
            </a:r>
          </a:p>
          <a:p>
            <a:pPr marL="342900" indent="-342900">
              <a:buFont typeface="Arial" panose="020B0604020202020204" pitchFamily="34" charset="0"/>
              <a:buChar char="•"/>
            </a:pPr>
            <a:r>
              <a:rPr lang="en-US" sz="2600" b="1" dirty="0" smtClean="0"/>
              <a:t>Small Area Income and Poverty Estimates (SAIPE)</a:t>
            </a:r>
          </a:p>
          <a:p>
            <a:pPr lvl="2"/>
            <a:r>
              <a:rPr lang="en-US" sz="2600" b="1" dirty="0" smtClean="0"/>
              <a:t> – Census Bureau</a:t>
            </a:r>
            <a:endParaRPr lang="en-US" sz="2800" dirty="0"/>
          </a:p>
        </p:txBody>
      </p:sp>
    </p:spTree>
    <p:extLst>
      <p:ext uri="{BB962C8B-B14F-4D97-AF65-F5344CB8AC3E}">
        <p14:creationId xmlns:p14="http://schemas.microsoft.com/office/powerpoint/2010/main" val="1208737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74" y="1295400"/>
            <a:ext cx="7879086" cy="3724096"/>
          </a:xfrm>
          <a:prstGeom prst="rect">
            <a:avLst/>
          </a:prstGeom>
          <a:noFill/>
        </p:spPr>
        <p:txBody>
          <a:bodyPr wrap="square" rtlCol="0">
            <a:spAutoFit/>
          </a:bodyPr>
          <a:lstStyle/>
          <a:p>
            <a:pPr>
              <a:spcAft>
                <a:spcPts val="1200"/>
              </a:spcAft>
            </a:pPr>
            <a:r>
              <a:rPr lang="en-US" sz="2600" b="1" dirty="0" smtClean="0"/>
              <a:t>Figure 31. Bureau of Economic Analysis (BEA)</a:t>
            </a:r>
          </a:p>
          <a:p>
            <a:pPr marL="342900" indent="-342900">
              <a:spcAft>
                <a:spcPts val="1200"/>
              </a:spcAft>
              <a:buFont typeface="Arial" panose="020B0604020202020204" pitchFamily="34" charset="0"/>
              <a:buChar char="•"/>
            </a:pPr>
            <a:r>
              <a:rPr lang="en-US" sz="2400" b="1" dirty="0" smtClean="0"/>
              <a:t>Income concept is “personal” income</a:t>
            </a:r>
            <a:endParaRPr lang="en-US" sz="2400" b="1" dirty="0"/>
          </a:p>
          <a:p>
            <a:pPr marL="342900" indent="-342900">
              <a:spcAft>
                <a:spcPts val="1200"/>
              </a:spcAft>
              <a:buFont typeface="Arial" panose="020B0604020202020204" pitchFamily="34" charset="0"/>
              <a:buChar char="•"/>
            </a:pPr>
            <a:r>
              <a:rPr lang="en-US" sz="2400" b="1" i="1" dirty="0" smtClean="0"/>
              <a:t>INCLUDES</a:t>
            </a:r>
            <a:r>
              <a:rPr lang="en-US" sz="2400" b="1" dirty="0" smtClean="0"/>
              <a:t>  “in-kind” benefits, imputed income or benefits, or benefits paid to organizations on behalf of individuals</a:t>
            </a:r>
          </a:p>
          <a:p>
            <a:pPr marL="342900" indent="-342900">
              <a:spcAft>
                <a:spcPts val="1200"/>
              </a:spcAft>
              <a:buFont typeface="Arial" panose="020B0604020202020204" pitchFamily="34" charset="0"/>
              <a:buChar char="•"/>
            </a:pPr>
            <a:r>
              <a:rPr lang="en-US" sz="2400" b="1" dirty="0" smtClean="0"/>
              <a:t>Collects from </a:t>
            </a:r>
            <a:r>
              <a:rPr lang="en-US" sz="2400" b="1" i="1" dirty="0" smtClean="0"/>
              <a:t>administrative records </a:t>
            </a:r>
            <a:r>
              <a:rPr lang="en-US" sz="2400" b="1" dirty="0" smtClean="0"/>
              <a:t>of business and governmental sources NOT from people</a:t>
            </a:r>
          </a:p>
          <a:p>
            <a:pPr marL="342900" indent="-342900">
              <a:spcAft>
                <a:spcPts val="1200"/>
              </a:spcAft>
              <a:buFont typeface="Arial" panose="020B0604020202020204" pitchFamily="34" charset="0"/>
              <a:buChar char="•"/>
            </a:pPr>
            <a:r>
              <a:rPr lang="en-US" sz="2400" b="1" dirty="0" smtClean="0"/>
              <a:t>A “top-down” approach</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387665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58" y="1295400"/>
            <a:ext cx="7879086" cy="3077766"/>
          </a:xfrm>
          <a:prstGeom prst="rect">
            <a:avLst/>
          </a:prstGeom>
          <a:noFill/>
        </p:spPr>
        <p:txBody>
          <a:bodyPr wrap="square" rtlCol="0">
            <a:spAutoFit/>
          </a:bodyPr>
          <a:lstStyle/>
          <a:p>
            <a:pPr>
              <a:spcAft>
                <a:spcPts val="1200"/>
              </a:spcAft>
            </a:pPr>
            <a:r>
              <a:rPr lang="en-US" sz="2600" b="1" dirty="0" smtClean="0"/>
              <a:t>Figure 32. Bureau of Economic Analysis (BEA)</a:t>
            </a:r>
          </a:p>
          <a:p>
            <a:pPr marL="342900" indent="-342900">
              <a:spcAft>
                <a:spcPts val="1200"/>
              </a:spcAft>
              <a:buFont typeface="Arial" panose="020B0604020202020204" pitchFamily="34" charset="0"/>
              <a:buChar char="•"/>
            </a:pPr>
            <a:r>
              <a:rPr lang="en-US" sz="2400" b="1" dirty="0" smtClean="0"/>
              <a:t>Money  and support paid out by entities, governments, businesses, organizations </a:t>
            </a:r>
            <a:endParaRPr lang="en-US" sz="2400" b="1" dirty="0"/>
          </a:p>
          <a:p>
            <a:pPr marL="342900" indent="-342900">
              <a:spcAft>
                <a:spcPts val="1200"/>
              </a:spcAft>
              <a:buFont typeface="Arial" panose="020B0604020202020204" pitchFamily="34" charset="0"/>
              <a:buChar char="•"/>
            </a:pPr>
            <a:r>
              <a:rPr lang="en-US" sz="2400" b="1" dirty="0" smtClean="0"/>
              <a:t>Based on what records say was </a:t>
            </a:r>
            <a:r>
              <a:rPr lang="en-US" sz="2400" b="1" i="1" dirty="0" smtClean="0"/>
              <a:t>“paid out” </a:t>
            </a:r>
            <a:r>
              <a:rPr lang="en-US" sz="2400" b="1" dirty="0" smtClean="0"/>
              <a:t>to a region</a:t>
            </a:r>
          </a:p>
          <a:p>
            <a:pPr marL="342900" indent="-342900">
              <a:spcAft>
                <a:spcPts val="1200"/>
              </a:spcAft>
              <a:buFont typeface="Arial" panose="020B0604020202020204" pitchFamily="34" charset="0"/>
              <a:buChar char="•"/>
            </a:pPr>
            <a:r>
              <a:rPr lang="en-US" sz="2400" b="1" dirty="0" smtClean="0"/>
              <a:t>Pay given by businesses by </a:t>
            </a:r>
            <a:r>
              <a:rPr lang="en-US" sz="2400" b="1" i="1" dirty="0" smtClean="0"/>
              <a:t>place of work</a:t>
            </a:r>
            <a:r>
              <a:rPr lang="en-US" sz="2400" b="1" dirty="0" smtClean="0"/>
              <a:t> is reallocated to </a:t>
            </a:r>
            <a:r>
              <a:rPr lang="en-US" sz="2400" b="1" i="1" dirty="0" smtClean="0"/>
              <a:t>place of residence</a:t>
            </a: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40551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290566" cy="4154984"/>
          </a:xfrm>
          <a:prstGeom prst="rect">
            <a:avLst/>
          </a:prstGeom>
          <a:noFill/>
        </p:spPr>
        <p:txBody>
          <a:bodyPr wrap="square" rtlCol="0">
            <a:spAutoFit/>
          </a:bodyPr>
          <a:lstStyle/>
          <a:p>
            <a:pPr>
              <a:spcAft>
                <a:spcPts val="1200"/>
              </a:spcAft>
            </a:pPr>
            <a:r>
              <a:rPr lang="en-US" sz="2600" b="1" dirty="0" smtClean="0"/>
              <a:t>Figure 33. Bureau of Economic Analysis (BEA)</a:t>
            </a:r>
          </a:p>
          <a:p>
            <a:pPr marL="342900" indent="-342900">
              <a:spcAft>
                <a:spcPts val="1200"/>
              </a:spcAft>
              <a:buFont typeface="Arial" panose="020B0604020202020204" pitchFamily="34" charset="0"/>
              <a:buChar char="•"/>
            </a:pPr>
            <a:r>
              <a:rPr lang="en-US" sz="2200" b="1" dirty="0" smtClean="0"/>
              <a:t>Sums up all income and support payments recorded as distributed to people and support entities in a region</a:t>
            </a:r>
          </a:p>
          <a:p>
            <a:pPr marL="342900" indent="-342900">
              <a:spcAft>
                <a:spcPts val="1200"/>
              </a:spcAft>
              <a:buFont typeface="Arial" panose="020B0604020202020204" pitchFamily="34" charset="0"/>
              <a:buChar char="•"/>
            </a:pPr>
            <a:r>
              <a:rPr lang="en-US" sz="2200" b="1" dirty="0" smtClean="0"/>
              <a:t>The sum is the Aggregate Personal Income</a:t>
            </a:r>
          </a:p>
          <a:p>
            <a:pPr marL="342900" indent="-342900">
              <a:buFont typeface="Arial" panose="020B0604020202020204" pitchFamily="34" charset="0"/>
              <a:buChar char="•"/>
            </a:pPr>
            <a:r>
              <a:rPr lang="en-US" sz="2200" b="1" dirty="0" smtClean="0"/>
              <a:t>Aggregate Personal Income / Total Population = Per Capita Income</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smtClean="0"/>
              <a:t>No margins of error because not from a sampling procedure</a:t>
            </a:r>
          </a:p>
          <a:p>
            <a:pPr marL="342900" lvl="0" indent="-342900">
              <a:spcAft>
                <a:spcPts val="1200"/>
              </a:spcAft>
              <a:buFont typeface="Arial" panose="020B0604020202020204" pitchFamily="34" charset="0"/>
              <a:buChar char="•"/>
            </a:pPr>
            <a:r>
              <a:rPr lang="en-US" sz="2200" b="1" dirty="0">
                <a:solidFill>
                  <a:prstClr val="black"/>
                </a:solidFill>
              </a:rPr>
              <a:t>Annually and no period of years </a:t>
            </a:r>
            <a:r>
              <a:rPr lang="en-US" sz="2200" b="1" dirty="0" smtClean="0">
                <a:solidFill>
                  <a:prstClr val="black"/>
                </a:solidFill>
              </a:rPr>
              <a:t>pooling</a:t>
            </a:r>
          </a:p>
          <a:p>
            <a:pPr marL="342900" lvl="0" indent="-342900">
              <a:buFont typeface="Arial" panose="020B0604020202020204" pitchFamily="34" charset="0"/>
              <a:buChar char="•"/>
            </a:pPr>
            <a:r>
              <a:rPr lang="en-US" sz="2200" b="1" dirty="0">
                <a:solidFill>
                  <a:prstClr val="black"/>
                </a:solidFill>
              </a:rPr>
              <a:t>Counties, States, Regions, U.S</a:t>
            </a:r>
            <a:r>
              <a:rPr lang="en-US" sz="2200" b="1" dirty="0" smtClean="0">
                <a:solidFill>
                  <a:prstClr val="black"/>
                </a:solidFill>
              </a:rPr>
              <a:t>.</a:t>
            </a:r>
            <a:endParaRPr lang="en-US" sz="2200" b="1" dirty="0" smtClean="0"/>
          </a:p>
          <a:p>
            <a:pPr marL="342900" indent="-342900">
              <a:buFont typeface="Arial" panose="020B0604020202020204" pitchFamily="34" charset="0"/>
              <a:buChar char="•"/>
            </a:pPr>
            <a:endParaRPr lang="en-US" sz="2200" b="1" dirty="0"/>
          </a:p>
        </p:txBody>
      </p:sp>
    </p:spTree>
    <p:extLst>
      <p:ext uri="{BB962C8B-B14F-4D97-AF65-F5344CB8AC3E}">
        <p14:creationId xmlns:p14="http://schemas.microsoft.com/office/powerpoint/2010/main" val="25671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290566" cy="3262432"/>
          </a:xfrm>
          <a:prstGeom prst="rect">
            <a:avLst/>
          </a:prstGeom>
          <a:noFill/>
        </p:spPr>
        <p:txBody>
          <a:bodyPr wrap="square" rtlCol="0">
            <a:spAutoFit/>
          </a:bodyPr>
          <a:lstStyle/>
          <a:p>
            <a:pPr>
              <a:spcAft>
                <a:spcPts val="1200"/>
              </a:spcAft>
            </a:pPr>
            <a:r>
              <a:rPr lang="en-US" sz="2600" b="1" dirty="0" smtClean="0"/>
              <a:t>Figure 34. Bureau of Economic Analysis (BEA)</a:t>
            </a:r>
          </a:p>
          <a:p>
            <a:pPr marL="342900" indent="-342900">
              <a:buFont typeface="Arial" panose="020B0604020202020204" pitchFamily="34" charset="0"/>
              <a:buChar char="•"/>
            </a:pPr>
            <a:r>
              <a:rPr lang="en-US" sz="2200" b="1" dirty="0" smtClean="0"/>
              <a:t>Aggregate Personal Income / Total Population = Per Capita Income</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BEA  PCI </a:t>
            </a:r>
            <a:r>
              <a:rPr lang="en-US" sz="2200" b="1" dirty="0" smtClean="0"/>
              <a:t>   2013    $44,763    Iowa</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smtClean="0"/>
              <a:t>ACS  PCI    2013    $27,027    Iowa    5 year estimates</a:t>
            </a:r>
          </a:p>
          <a:p>
            <a:pPr marL="342900" indent="-342900">
              <a:buFont typeface="Arial" panose="020B0604020202020204" pitchFamily="34" charset="0"/>
              <a:buChar char="•"/>
            </a:pPr>
            <a:r>
              <a:rPr lang="en-US" sz="2200" b="1" dirty="0" smtClean="0"/>
              <a:t>ACS  PCI    2013    $26,992    Iowa    3 year estimates</a:t>
            </a:r>
          </a:p>
          <a:p>
            <a:pPr marL="342900" indent="-342900">
              <a:buFont typeface="Arial" panose="020B0604020202020204" pitchFamily="34" charset="0"/>
              <a:buChar char="•"/>
            </a:pPr>
            <a:r>
              <a:rPr lang="en-US" sz="2200" b="1" dirty="0"/>
              <a:t>ACS  PCI    2013    $</a:t>
            </a:r>
            <a:r>
              <a:rPr lang="en-US" sz="2200" b="1" dirty="0" smtClean="0"/>
              <a:t>27,740    </a:t>
            </a:r>
            <a:r>
              <a:rPr lang="en-US" sz="2200" b="1" dirty="0"/>
              <a:t>Iowa    </a:t>
            </a:r>
            <a:r>
              <a:rPr lang="en-US" sz="2200" b="1" dirty="0" smtClean="0"/>
              <a:t>1 </a:t>
            </a:r>
            <a:r>
              <a:rPr lang="en-US" sz="2200" b="1" dirty="0"/>
              <a:t>year </a:t>
            </a:r>
            <a:r>
              <a:rPr lang="en-US" sz="2200" b="1" dirty="0" smtClean="0"/>
              <a:t>estimates</a:t>
            </a:r>
            <a:endParaRPr lang="en-US" sz="2200" b="1" dirty="0"/>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4116967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5697021" cy="4038600"/>
          </a:xfrm>
          <a:prstGeom prst="rect">
            <a:avLst/>
          </a:prstGeom>
        </p:spPr>
      </p:pic>
      <p:sp>
        <p:nvSpPr>
          <p:cNvPr id="3" name="TextBox 2"/>
          <p:cNvSpPr txBox="1"/>
          <p:nvPr/>
        </p:nvSpPr>
        <p:spPr>
          <a:xfrm>
            <a:off x="1219200" y="521504"/>
            <a:ext cx="1524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Figure 35.</a:t>
            </a:r>
          </a:p>
        </p:txBody>
      </p:sp>
    </p:spTree>
    <p:extLst>
      <p:ext uri="{BB962C8B-B14F-4D97-AF65-F5344CB8AC3E}">
        <p14:creationId xmlns:p14="http://schemas.microsoft.com/office/powerpoint/2010/main" val="3259746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574" y="762000"/>
            <a:ext cx="8153400" cy="4708981"/>
          </a:xfrm>
          <a:prstGeom prst="rect">
            <a:avLst/>
          </a:prstGeom>
          <a:noFill/>
        </p:spPr>
        <p:txBody>
          <a:bodyPr wrap="square" rtlCol="0">
            <a:spAutoFit/>
          </a:bodyPr>
          <a:lstStyle/>
          <a:p>
            <a:pPr>
              <a:spcAft>
                <a:spcPts val="1200"/>
              </a:spcAft>
            </a:pPr>
            <a:r>
              <a:rPr lang="en-US" sz="2600" b="1" dirty="0" smtClean="0"/>
              <a:t>Figure 36. Bureau of Economic Analysis (BEA)</a:t>
            </a:r>
          </a:p>
          <a:p>
            <a:pPr marL="342900" indent="-342900">
              <a:spcAft>
                <a:spcPts val="1200"/>
              </a:spcAft>
              <a:buFont typeface="Arial" panose="020B0604020202020204" pitchFamily="34" charset="0"/>
              <a:buChar char="•"/>
            </a:pPr>
            <a:r>
              <a:rPr lang="en-US" sz="2200" b="1" dirty="0" smtClean="0"/>
              <a:t>BEA counts many more kinds of income, imputed income, benefits, “in-kind,” and support from many programs than does the ACS</a:t>
            </a:r>
          </a:p>
          <a:p>
            <a:pPr marL="342900" indent="-342900">
              <a:buFont typeface="Arial" panose="020B0604020202020204" pitchFamily="34" charset="0"/>
              <a:buChar char="•"/>
            </a:pPr>
            <a:r>
              <a:rPr lang="en-US" sz="2200" b="1" dirty="0" smtClean="0"/>
              <a:t>BEA does </a:t>
            </a:r>
            <a:r>
              <a:rPr lang="en-US" sz="2200" b="1" i="1" dirty="0" smtClean="0"/>
              <a:t>not</a:t>
            </a:r>
            <a:r>
              <a:rPr lang="en-US" sz="2200" b="1" dirty="0" smtClean="0"/>
              <a:t> account for who may actually have </a:t>
            </a:r>
            <a:r>
              <a:rPr lang="en-US" sz="2200" b="1" i="1" dirty="0" smtClean="0"/>
              <a:t>access</a:t>
            </a:r>
            <a:r>
              <a:rPr lang="en-US" sz="2200" b="1" dirty="0" smtClean="0"/>
              <a:t> to that income, does not do household or family distributions</a:t>
            </a:r>
          </a:p>
          <a:p>
            <a:pPr marL="342900" indent="-342900">
              <a:buFont typeface="Arial" panose="020B0604020202020204" pitchFamily="34" charset="0"/>
              <a:buChar char="•"/>
            </a:pPr>
            <a:endParaRPr lang="en-US" sz="1200" b="1" dirty="0"/>
          </a:p>
          <a:p>
            <a:pPr marL="342900" indent="-342900">
              <a:buFont typeface="Arial" panose="020B0604020202020204" pitchFamily="34" charset="0"/>
              <a:buChar char="•"/>
            </a:pPr>
            <a:r>
              <a:rPr lang="en-US" sz="2200" b="1" dirty="0"/>
              <a:t>Think about numerator and </a:t>
            </a:r>
            <a:r>
              <a:rPr lang="en-US" sz="2200" b="1" dirty="0" smtClean="0"/>
              <a:t>denominator.  As the denominator becomes smaller as the population estimate declines, the resulting per capita income </a:t>
            </a:r>
            <a:r>
              <a:rPr lang="en-US" sz="2200" b="1" i="1" dirty="0" smtClean="0"/>
              <a:t>may</a:t>
            </a:r>
            <a:r>
              <a:rPr lang="en-US" sz="2200" b="1" dirty="0" smtClean="0"/>
              <a:t> become larger based more on the denominator decline rather than a significant increase in the numerator income amount.</a:t>
            </a:r>
            <a:endParaRPr lang="en-US" sz="2200" b="1" dirty="0"/>
          </a:p>
          <a:p>
            <a:pPr marL="342900" indent="-342900">
              <a:buFont typeface="Arial" panose="020B0604020202020204" pitchFamily="34" charset="0"/>
              <a:buChar char="•"/>
            </a:pPr>
            <a:endParaRPr lang="en-US" sz="2200" b="1" dirty="0"/>
          </a:p>
        </p:txBody>
      </p:sp>
    </p:spTree>
    <p:extLst>
      <p:ext uri="{BB962C8B-B14F-4D97-AF65-F5344CB8AC3E}">
        <p14:creationId xmlns:p14="http://schemas.microsoft.com/office/powerpoint/2010/main" val="3659531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7733721"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133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74" y="990600"/>
            <a:ext cx="8321046" cy="4385816"/>
          </a:xfrm>
          <a:prstGeom prst="rect">
            <a:avLst/>
          </a:prstGeom>
          <a:noFill/>
        </p:spPr>
        <p:txBody>
          <a:bodyPr wrap="square" rtlCol="0">
            <a:spAutoFit/>
          </a:bodyPr>
          <a:lstStyle/>
          <a:p>
            <a:pPr>
              <a:spcAft>
                <a:spcPts val="600"/>
              </a:spcAft>
            </a:pPr>
            <a:r>
              <a:rPr lang="en-US" sz="2600" b="1" dirty="0" smtClean="0"/>
              <a:t>Figure 38. Small Area Income and Poverty Estimates (SAIPE) Program</a:t>
            </a:r>
          </a:p>
          <a:p>
            <a:pPr>
              <a:spcAft>
                <a:spcPts val="600"/>
              </a:spcAft>
            </a:pPr>
            <a:endParaRPr lang="en-US" sz="800" dirty="0" smtClean="0"/>
          </a:p>
          <a:p>
            <a:pPr marL="342900" indent="-342900">
              <a:buFont typeface="Arial" panose="020B0604020202020204" pitchFamily="34" charset="0"/>
              <a:buChar char="•"/>
            </a:pPr>
            <a:r>
              <a:rPr lang="en-US" sz="2400" b="1" dirty="0" smtClean="0"/>
              <a:t>median household income</a:t>
            </a:r>
          </a:p>
          <a:p>
            <a:pPr marL="342900" indent="-342900">
              <a:spcAft>
                <a:spcPts val="1500"/>
              </a:spcAft>
              <a:buFont typeface="Arial" panose="020B0604020202020204" pitchFamily="34" charset="0"/>
              <a:buChar char="•"/>
            </a:pPr>
            <a:r>
              <a:rPr lang="en-US" sz="2400" b="1" dirty="0" smtClean="0"/>
              <a:t>people and children in poverty</a:t>
            </a:r>
            <a:endParaRPr lang="en-US" sz="2400" b="1" dirty="0"/>
          </a:p>
          <a:p>
            <a:pPr marL="342900" indent="-342900">
              <a:spcAft>
                <a:spcPts val="1500"/>
              </a:spcAft>
              <a:buFont typeface="Arial" panose="020B0604020202020204" pitchFamily="34" charset="0"/>
              <a:buChar char="•"/>
            </a:pPr>
            <a:r>
              <a:rPr lang="en-US" sz="2400" b="1" dirty="0" smtClean="0"/>
              <a:t>Model based estimates produced by Census Bureau</a:t>
            </a:r>
          </a:p>
          <a:p>
            <a:pPr marL="342900" indent="-342900">
              <a:buFont typeface="Arial" panose="020B0604020202020204" pitchFamily="34" charset="0"/>
              <a:buChar char="•"/>
            </a:pPr>
            <a:r>
              <a:rPr lang="en-US" sz="2400" b="1" dirty="0" smtClean="0"/>
              <a:t>Model includes information from ACS survey, IRS tax filings, BEA personal income estimation, Decennial Census 2010, SNAP (food stamp) benefits, Decennial Census 2000</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27689152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305800" cy="4678204"/>
          </a:xfrm>
          <a:prstGeom prst="rect">
            <a:avLst/>
          </a:prstGeom>
          <a:noFill/>
        </p:spPr>
        <p:txBody>
          <a:bodyPr wrap="square" rtlCol="0">
            <a:spAutoFit/>
          </a:bodyPr>
          <a:lstStyle/>
          <a:p>
            <a:r>
              <a:rPr lang="en-US" sz="2600" b="1" dirty="0" smtClean="0"/>
              <a:t>Figure 39. Small Area Income and Poverty Estimates (SAIPE)</a:t>
            </a:r>
          </a:p>
          <a:p>
            <a:pPr>
              <a:spcAft>
                <a:spcPts val="600"/>
              </a:spcAft>
            </a:pPr>
            <a:endParaRPr lang="en-US" sz="800" dirty="0" smtClean="0"/>
          </a:p>
          <a:p>
            <a:pPr marL="342900" indent="-342900">
              <a:spcAft>
                <a:spcPts val="600"/>
              </a:spcAft>
              <a:buFont typeface="Arial" panose="020B0604020202020204" pitchFamily="34" charset="0"/>
              <a:buChar char="•"/>
            </a:pPr>
            <a:r>
              <a:rPr lang="en-US" sz="2400" b="1" dirty="0" smtClean="0"/>
              <a:t>Annual estimates median household income</a:t>
            </a:r>
          </a:p>
          <a:p>
            <a:pPr marL="342900" indent="-342900">
              <a:spcAft>
                <a:spcPts val="600"/>
              </a:spcAft>
              <a:buFont typeface="Arial" panose="020B0604020202020204" pitchFamily="34" charset="0"/>
              <a:buChar char="•"/>
            </a:pPr>
            <a:r>
              <a:rPr lang="en-US" sz="2400" b="1" dirty="0" smtClean="0"/>
              <a:t>Single year estimates </a:t>
            </a:r>
            <a:r>
              <a:rPr lang="en-US" sz="2400" b="1" i="1" dirty="0" smtClean="0"/>
              <a:t>all</a:t>
            </a:r>
            <a:r>
              <a:rPr lang="en-US" sz="2400" b="1" dirty="0" smtClean="0"/>
              <a:t> counties, not pooled years</a:t>
            </a:r>
            <a:endParaRPr lang="en-US" sz="2400" b="1" dirty="0"/>
          </a:p>
          <a:p>
            <a:pPr marL="342900" indent="-342900">
              <a:spcAft>
                <a:spcPts val="1200"/>
              </a:spcAft>
              <a:buFont typeface="Arial" panose="020B0604020202020204" pitchFamily="34" charset="0"/>
              <a:buChar char="•"/>
            </a:pPr>
            <a:r>
              <a:rPr lang="en-US" sz="2400" b="1" dirty="0" smtClean="0"/>
              <a:t>Margins of error ---- Confidence intervals may be asymmetric</a:t>
            </a:r>
          </a:p>
          <a:p>
            <a:pPr marL="342900" indent="-342900">
              <a:spcAft>
                <a:spcPts val="600"/>
              </a:spcAft>
              <a:buFont typeface="Arial" panose="020B0604020202020204" pitchFamily="34" charset="0"/>
              <a:buChar char="•"/>
            </a:pPr>
            <a:r>
              <a:rPr lang="en-US" sz="2400" b="1" dirty="0" smtClean="0"/>
              <a:t>SAIPE  Median   2013    $52,286  (+/- 522)</a:t>
            </a:r>
            <a:endParaRPr lang="en-US" sz="2400" b="1" dirty="0"/>
          </a:p>
          <a:p>
            <a:pPr marL="342900" indent="-342900">
              <a:buFont typeface="Arial" panose="020B0604020202020204" pitchFamily="34" charset="0"/>
              <a:buChar char="•"/>
            </a:pPr>
            <a:r>
              <a:rPr lang="en-US" sz="2400" b="1" dirty="0" smtClean="0"/>
              <a:t>ACS     Median   2013    $51,843  </a:t>
            </a:r>
            <a:r>
              <a:rPr lang="en-US" sz="2400" b="1" dirty="0"/>
              <a:t>(+/- </a:t>
            </a:r>
            <a:r>
              <a:rPr lang="en-US" sz="2400" b="1" dirty="0" smtClean="0"/>
              <a:t>258)    5 </a:t>
            </a:r>
            <a:r>
              <a:rPr lang="en-US" sz="2400" b="1" dirty="0"/>
              <a:t>year estimates</a:t>
            </a:r>
          </a:p>
          <a:p>
            <a:pPr marL="342900" indent="-342900">
              <a:buFont typeface="Arial" panose="020B0604020202020204" pitchFamily="34" charset="0"/>
              <a:buChar char="•"/>
            </a:pPr>
            <a:r>
              <a:rPr lang="en-US" sz="2400" b="1" dirty="0"/>
              <a:t>ACS  </a:t>
            </a:r>
            <a:r>
              <a:rPr lang="en-US" sz="2400" b="1" dirty="0" smtClean="0"/>
              <a:t>   Median   2013    </a:t>
            </a:r>
            <a:r>
              <a:rPr lang="en-US" sz="2400" b="1" dirty="0"/>
              <a:t>$</a:t>
            </a:r>
            <a:r>
              <a:rPr lang="en-US" sz="2400" b="1" dirty="0" smtClean="0"/>
              <a:t>51,653  </a:t>
            </a:r>
            <a:r>
              <a:rPr lang="en-US" sz="2400" b="1" dirty="0"/>
              <a:t>(+/- </a:t>
            </a:r>
            <a:r>
              <a:rPr lang="en-US" sz="2400" b="1" dirty="0" smtClean="0"/>
              <a:t>274)    3 </a:t>
            </a:r>
            <a:r>
              <a:rPr lang="en-US" sz="2400" b="1" dirty="0"/>
              <a:t>year </a:t>
            </a:r>
            <a:r>
              <a:rPr lang="en-US" sz="2400" b="1" dirty="0" smtClean="0"/>
              <a:t>estimates</a:t>
            </a:r>
            <a:endParaRPr lang="en-US" sz="2400" b="1" dirty="0"/>
          </a:p>
          <a:p>
            <a:pPr marL="342900" indent="-342900">
              <a:buFont typeface="Arial" panose="020B0604020202020204" pitchFamily="34" charset="0"/>
              <a:buChar char="•"/>
            </a:pPr>
            <a:r>
              <a:rPr lang="en-US" sz="2400" b="1" dirty="0"/>
              <a:t>ACS </a:t>
            </a:r>
            <a:r>
              <a:rPr lang="en-US" sz="2400" b="1" dirty="0" smtClean="0"/>
              <a:t>    </a:t>
            </a:r>
            <a:r>
              <a:rPr lang="en-US" sz="2400" b="1" dirty="0"/>
              <a:t>Median   </a:t>
            </a:r>
            <a:r>
              <a:rPr lang="en-US" sz="2400" b="1" dirty="0" smtClean="0"/>
              <a:t>2013    $52,229  </a:t>
            </a:r>
            <a:r>
              <a:rPr lang="en-US" sz="2400" b="1" dirty="0"/>
              <a:t>(+/- </a:t>
            </a:r>
            <a:r>
              <a:rPr lang="en-US" sz="2400" b="1" dirty="0" smtClean="0"/>
              <a:t>533)    1 </a:t>
            </a:r>
            <a:r>
              <a:rPr lang="en-US" sz="2400" b="1" dirty="0"/>
              <a:t>year </a:t>
            </a:r>
            <a:r>
              <a:rPr lang="en-US" sz="2400" b="1" dirty="0" smtClean="0"/>
              <a:t>estimates</a:t>
            </a:r>
            <a:endParaRPr lang="en-US" sz="2400" b="1" dirty="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endParaRPr lang="en-US" sz="800" b="1" dirty="0"/>
          </a:p>
        </p:txBody>
      </p:sp>
    </p:spTree>
    <p:extLst>
      <p:ext uri="{BB962C8B-B14F-4D97-AF65-F5344CB8AC3E}">
        <p14:creationId xmlns:p14="http://schemas.microsoft.com/office/powerpoint/2010/main" val="1984889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54380"/>
            <a:ext cx="6629400" cy="4681476"/>
          </a:xfrm>
          <a:prstGeom prst="rect">
            <a:avLst/>
          </a:prstGeom>
        </p:spPr>
      </p:pic>
    </p:spTree>
    <p:extLst>
      <p:ext uri="{BB962C8B-B14F-4D97-AF65-F5344CB8AC3E}">
        <p14:creationId xmlns:p14="http://schemas.microsoft.com/office/powerpoint/2010/main" val="131491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736" y="1066800"/>
            <a:ext cx="8267706" cy="3924151"/>
          </a:xfrm>
          <a:prstGeom prst="rect">
            <a:avLst/>
          </a:prstGeom>
          <a:noFill/>
        </p:spPr>
        <p:txBody>
          <a:bodyPr wrap="square" rtlCol="0">
            <a:spAutoFit/>
          </a:bodyPr>
          <a:lstStyle/>
          <a:p>
            <a:pPr>
              <a:spcAft>
                <a:spcPts val="600"/>
              </a:spcAft>
            </a:pPr>
            <a:r>
              <a:rPr lang="en-US" sz="2600" b="1" dirty="0" smtClean="0"/>
              <a:t>Figure 3. American Community Survey</a:t>
            </a:r>
          </a:p>
          <a:p>
            <a:pPr>
              <a:spcAft>
                <a:spcPts val="600"/>
              </a:spcAft>
            </a:pPr>
            <a:endParaRPr lang="en-US" sz="800" dirty="0" smtClean="0"/>
          </a:p>
          <a:p>
            <a:pPr marL="342900" indent="-342900">
              <a:spcAft>
                <a:spcPts val="600"/>
              </a:spcAft>
              <a:buFont typeface="Arial" panose="020B0604020202020204" pitchFamily="34" charset="0"/>
              <a:buChar char="•"/>
            </a:pPr>
            <a:r>
              <a:rPr lang="en-US" sz="2400" b="1" dirty="0" smtClean="0"/>
              <a:t>A large, continuous, </a:t>
            </a:r>
            <a:r>
              <a:rPr lang="en-US" sz="2800" b="1" i="1" dirty="0" smtClean="0"/>
              <a:t>monthly</a:t>
            </a:r>
            <a:r>
              <a:rPr lang="en-US" sz="2400" b="1" dirty="0" smtClean="0"/>
              <a:t>, </a:t>
            </a:r>
            <a:r>
              <a:rPr lang="en-US" sz="2800" b="1" i="1" dirty="0" smtClean="0"/>
              <a:t>sample</a:t>
            </a:r>
            <a:r>
              <a:rPr lang="en-US" sz="2400" b="1" dirty="0" smtClean="0"/>
              <a:t> survey of housing units (households)</a:t>
            </a:r>
          </a:p>
          <a:p>
            <a:pPr marL="342900" lvl="0" indent="-342900">
              <a:buFont typeface="Arial" panose="020B0604020202020204" pitchFamily="34" charset="0"/>
              <a:buChar char="•"/>
            </a:pPr>
            <a:r>
              <a:rPr lang="en-US" sz="2400" b="1" dirty="0">
                <a:solidFill>
                  <a:prstClr val="black"/>
                </a:solidFill>
              </a:rPr>
              <a:t>Replaces the decennial census sample portion, “long” form</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r>
              <a:rPr lang="en-US" sz="2400" b="1" i="1" dirty="0" smtClean="0"/>
              <a:t>characteristics</a:t>
            </a:r>
            <a:r>
              <a:rPr lang="en-US" sz="2400" b="1" dirty="0" smtClean="0"/>
              <a:t> of population and housing  (</a:t>
            </a:r>
            <a:r>
              <a:rPr lang="en-US" sz="2400" b="1" i="1" dirty="0" smtClean="0"/>
              <a:t>not</a:t>
            </a:r>
            <a:r>
              <a:rPr lang="en-US" sz="2400" b="1" dirty="0" smtClean="0"/>
              <a:t> counts)</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r>
              <a:rPr lang="en-US" sz="2400" b="1" i="1" dirty="0" smtClean="0"/>
              <a:t>estimates</a:t>
            </a:r>
            <a:r>
              <a:rPr lang="en-US" sz="2400" b="1" dirty="0" smtClean="0"/>
              <a:t> of characteristics, some </a:t>
            </a:r>
            <a:r>
              <a:rPr lang="en-US" sz="2800" b="1" i="1" dirty="0" smtClean="0"/>
              <a:t>uncertainty</a:t>
            </a:r>
          </a:p>
          <a:p>
            <a:pPr marL="342900" indent="-342900">
              <a:buFont typeface="Arial" panose="020B0604020202020204" pitchFamily="34" charset="0"/>
              <a:buChar char="•"/>
            </a:pPr>
            <a:endParaRPr lang="en-US" sz="800" b="1" dirty="0"/>
          </a:p>
          <a:p>
            <a:pPr marL="342900" indent="-342900">
              <a:buFont typeface="Arial" panose="020B0604020202020204" pitchFamily="34" charset="0"/>
              <a:buChar char="•"/>
            </a:pPr>
            <a:r>
              <a:rPr lang="en-US" sz="2400" b="1" i="1" dirty="0"/>
              <a:t>Now</a:t>
            </a:r>
            <a:r>
              <a:rPr lang="en-US" sz="2400" b="1" dirty="0"/>
              <a:t> where we get social, economic, and detailed housing information</a:t>
            </a:r>
            <a:endParaRPr lang="en-US" sz="2400" dirty="0"/>
          </a:p>
        </p:txBody>
      </p:sp>
    </p:spTree>
    <p:extLst>
      <p:ext uri="{BB962C8B-B14F-4D97-AF65-F5344CB8AC3E}">
        <p14:creationId xmlns:p14="http://schemas.microsoft.com/office/powerpoint/2010/main" val="2278507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0600"/>
            <a:ext cx="6553200" cy="4627666"/>
          </a:xfrm>
          <a:prstGeom prst="rect">
            <a:avLst/>
          </a:prstGeom>
        </p:spPr>
      </p:pic>
    </p:spTree>
    <p:extLst>
      <p:ext uri="{BB962C8B-B14F-4D97-AF65-F5344CB8AC3E}">
        <p14:creationId xmlns:p14="http://schemas.microsoft.com/office/powerpoint/2010/main" val="667113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494" y="2799293"/>
            <a:ext cx="2427011" cy="1015663"/>
          </a:xfrm>
          <a:prstGeom prst="rect">
            <a:avLst/>
          </a:prstGeom>
          <a:noFill/>
        </p:spPr>
        <p:txBody>
          <a:bodyPr wrap="none" rtlCol="0">
            <a:spAutoFit/>
          </a:bodyPr>
          <a:lstStyle/>
          <a:p>
            <a:r>
              <a:rPr lang="en-US" sz="2000" b="1" dirty="0" smtClean="0"/>
              <a:t>Sandra Burke </a:t>
            </a:r>
          </a:p>
          <a:p>
            <a:r>
              <a:rPr lang="en-US" sz="2000" b="1" dirty="0" smtClean="0"/>
              <a:t>scburke@iastate.edu</a:t>
            </a:r>
          </a:p>
          <a:p>
            <a:r>
              <a:rPr lang="en-US" sz="2000" b="1" dirty="0" smtClean="0"/>
              <a:t>515-294-9307</a:t>
            </a:r>
            <a:endParaRPr lang="en-US" sz="2000" b="1" dirty="0"/>
          </a:p>
        </p:txBody>
      </p:sp>
      <p:sp>
        <p:nvSpPr>
          <p:cNvPr id="3" name="TextBox 2"/>
          <p:cNvSpPr txBox="1"/>
          <p:nvPr/>
        </p:nvSpPr>
        <p:spPr>
          <a:xfrm>
            <a:off x="3713747" y="2763220"/>
            <a:ext cx="2468496" cy="1015663"/>
          </a:xfrm>
          <a:prstGeom prst="rect">
            <a:avLst/>
          </a:prstGeom>
          <a:noFill/>
        </p:spPr>
        <p:txBody>
          <a:bodyPr wrap="none" rtlCol="0">
            <a:spAutoFit/>
          </a:bodyPr>
          <a:lstStyle/>
          <a:p>
            <a:r>
              <a:rPr lang="en-US" sz="2000" b="1" dirty="0" err="1" smtClean="0"/>
              <a:t>Liesl</a:t>
            </a:r>
            <a:r>
              <a:rPr lang="en-US" sz="2000" b="1" dirty="0" smtClean="0"/>
              <a:t> </a:t>
            </a:r>
            <a:r>
              <a:rPr lang="en-US" sz="2000" b="1" dirty="0" err="1" smtClean="0"/>
              <a:t>Eathington</a:t>
            </a:r>
            <a:endParaRPr lang="en-US" sz="2000" b="1" dirty="0" smtClean="0"/>
          </a:p>
          <a:p>
            <a:r>
              <a:rPr lang="en-US" sz="2000" b="1" dirty="0" smtClean="0"/>
              <a:t>leathing@iastate.edu</a:t>
            </a:r>
          </a:p>
          <a:p>
            <a:r>
              <a:rPr lang="en-US" sz="2000" b="1" dirty="0" smtClean="0"/>
              <a:t>www.icip.iastate.edu</a:t>
            </a:r>
            <a:endParaRPr lang="en-US" sz="2000" b="1" dirty="0"/>
          </a:p>
        </p:txBody>
      </p:sp>
      <p:sp>
        <p:nvSpPr>
          <p:cNvPr id="4" name="Rectangle 3"/>
          <p:cNvSpPr/>
          <p:nvPr/>
        </p:nvSpPr>
        <p:spPr>
          <a:xfrm>
            <a:off x="304800" y="2182152"/>
            <a:ext cx="8319778" cy="523220"/>
          </a:xfrm>
          <a:prstGeom prst="rect">
            <a:avLst/>
          </a:prstGeom>
        </p:spPr>
        <p:txBody>
          <a:bodyPr wrap="none">
            <a:spAutoFit/>
          </a:bodyPr>
          <a:lstStyle/>
          <a:p>
            <a:r>
              <a:rPr lang="en-US" sz="2400" b="1" dirty="0" smtClean="0"/>
              <a:t>Portal Project Web Page:   </a:t>
            </a:r>
            <a:r>
              <a:rPr lang="en-US" sz="2800" b="1" dirty="0" smtClean="0"/>
              <a:t>indicators.extension.iastate.edu</a:t>
            </a:r>
            <a:endParaRPr lang="en-US" sz="2800" b="1" dirty="0"/>
          </a:p>
        </p:txBody>
      </p:sp>
      <p:sp>
        <p:nvSpPr>
          <p:cNvPr id="5" name="TextBox 4"/>
          <p:cNvSpPr txBox="1"/>
          <p:nvPr/>
        </p:nvSpPr>
        <p:spPr>
          <a:xfrm>
            <a:off x="609600" y="1219200"/>
            <a:ext cx="2388872" cy="584775"/>
          </a:xfrm>
          <a:prstGeom prst="rect">
            <a:avLst/>
          </a:prstGeom>
          <a:noFill/>
        </p:spPr>
        <p:txBody>
          <a:bodyPr wrap="square" rtlCol="0">
            <a:spAutoFit/>
          </a:bodyPr>
          <a:lstStyle/>
          <a:p>
            <a:r>
              <a:rPr lang="en-US" sz="3200" b="1" dirty="0" smtClean="0"/>
              <a:t>Thank you</a:t>
            </a:r>
            <a:endParaRPr lang="en-US" sz="3200" b="1"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29" y="1258650"/>
            <a:ext cx="2934828" cy="54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2494" y="4135477"/>
            <a:ext cx="2383538" cy="707886"/>
          </a:xfrm>
          <a:prstGeom prst="rect">
            <a:avLst/>
          </a:prstGeom>
          <a:noFill/>
        </p:spPr>
        <p:txBody>
          <a:bodyPr wrap="none" rtlCol="0">
            <a:spAutoFit/>
          </a:bodyPr>
          <a:lstStyle/>
          <a:p>
            <a:r>
              <a:rPr lang="en-US" sz="2000" b="1" dirty="0" smtClean="0"/>
              <a:t>Cynthia Fletcher</a:t>
            </a:r>
          </a:p>
          <a:p>
            <a:r>
              <a:rPr lang="en-US" sz="2000" b="1" dirty="0" smtClean="0"/>
              <a:t>cynthia@iastate.edu</a:t>
            </a:r>
          </a:p>
        </p:txBody>
      </p:sp>
      <p:sp>
        <p:nvSpPr>
          <p:cNvPr id="8" name="TextBox 7"/>
          <p:cNvSpPr txBox="1"/>
          <p:nvPr/>
        </p:nvSpPr>
        <p:spPr>
          <a:xfrm>
            <a:off x="3713747" y="4149332"/>
            <a:ext cx="2648802" cy="707886"/>
          </a:xfrm>
          <a:prstGeom prst="rect">
            <a:avLst/>
          </a:prstGeom>
          <a:noFill/>
        </p:spPr>
        <p:txBody>
          <a:bodyPr wrap="none" rtlCol="0">
            <a:spAutoFit/>
          </a:bodyPr>
          <a:lstStyle/>
          <a:p>
            <a:r>
              <a:rPr lang="en-US" sz="2000" b="1" dirty="0" smtClean="0"/>
              <a:t>Bailey Hanson</a:t>
            </a:r>
          </a:p>
          <a:p>
            <a:r>
              <a:rPr lang="en-US" sz="2000" b="1" dirty="0" smtClean="0"/>
              <a:t>bahanson@iastate.edu</a:t>
            </a:r>
          </a:p>
        </p:txBody>
      </p:sp>
    </p:spTree>
    <p:extLst>
      <p:ext uri="{BB962C8B-B14F-4D97-AF65-F5344CB8AC3E}">
        <p14:creationId xmlns:p14="http://schemas.microsoft.com/office/powerpoint/2010/main" val="397795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371" y="1219200"/>
            <a:ext cx="7696200" cy="3847207"/>
          </a:xfrm>
          <a:prstGeom prst="rect">
            <a:avLst/>
          </a:prstGeom>
          <a:noFill/>
        </p:spPr>
        <p:txBody>
          <a:bodyPr wrap="square" rtlCol="0">
            <a:spAutoFit/>
          </a:bodyPr>
          <a:lstStyle/>
          <a:p>
            <a:pPr>
              <a:spcAft>
                <a:spcPts val="600"/>
              </a:spcAft>
            </a:pPr>
            <a:r>
              <a:rPr lang="en-US" sz="2600" b="1" dirty="0" smtClean="0"/>
              <a:t>Figure 4. American Community Survey – New Things</a:t>
            </a:r>
          </a:p>
          <a:p>
            <a:pPr>
              <a:spcAft>
                <a:spcPts val="600"/>
              </a:spcAft>
            </a:pPr>
            <a:endParaRPr lang="en-US" sz="1000" b="1" dirty="0"/>
          </a:p>
          <a:p>
            <a:pPr marL="457200" indent="-457200">
              <a:spcAft>
                <a:spcPts val="600"/>
              </a:spcAft>
              <a:buFont typeface="Arial" panose="020B0604020202020204" pitchFamily="34" charset="0"/>
              <a:buChar char="•"/>
            </a:pPr>
            <a:r>
              <a:rPr lang="en-US" sz="2400" b="1" i="1" dirty="0" smtClean="0"/>
              <a:t>Period</a:t>
            </a:r>
            <a:r>
              <a:rPr lang="en-US" sz="2400" b="1" dirty="0" smtClean="0"/>
              <a:t> Estimates – 2013 is most recent year of data</a:t>
            </a:r>
          </a:p>
          <a:p>
            <a:pPr marL="914400" lvl="1" indent="-457200">
              <a:spcAft>
                <a:spcPts val="600"/>
              </a:spcAft>
              <a:buFont typeface="Arial" panose="020B0604020202020204" pitchFamily="34" charset="0"/>
              <a:buChar char="•"/>
            </a:pPr>
            <a:r>
              <a:rPr lang="en-US" sz="2400" b="1" dirty="0" smtClean="0"/>
              <a:t>1 year (12 months</a:t>
            </a:r>
            <a:r>
              <a:rPr lang="en-US" sz="2400" b="1" dirty="0"/>
              <a:t>) 2006 onward to 2013</a:t>
            </a:r>
            <a:endParaRPr lang="en-US" sz="2400" b="1" dirty="0" smtClean="0"/>
          </a:p>
          <a:p>
            <a:pPr marL="914400" lvl="1" indent="-457200">
              <a:spcAft>
                <a:spcPts val="600"/>
              </a:spcAft>
              <a:buFont typeface="Arial" panose="020B0604020202020204" pitchFamily="34" charset="0"/>
              <a:buChar char="•"/>
            </a:pPr>
            <a:r>
              <a:rPr lang="en-US" sz="2400" b="1" dirty="0" smtClean="0"/>
              <a:t>3 year (36 months</a:t>
            </a:r>
            <a:r>
              <a:rPr lang="en-US" sz="2400" b="1" dirty="0"/>
              <a:t>) 2011-2013</a:t>
            </a:r>
          </a:p>
          <a:p>
            <a:pPr marL="914400" lvl="1" indent="-457200">
              <a:spcAft>
                <a:spcPts val="600"/>
              </a:spcAft>
              <a:buFont typeface="Arial" panose="020B0604020202020204" pitchFamily="34" charset="0"/>
              <a:buChar char="•"/>
            </a:pPr>
            <a:r>
              <a:rPr lang="en-US" sz="2400" b="1" dirty="0" smtClean="0"/>
              <a:t>5 year (60 months</a:t>
            </a:r>
            <a:r>
              <a:rPr lang="en-US" sz="2400" b="1" dirty="0"/>
              <a:t>) 2009-2013</a:t>
            </a:r>
          </a:p>
          <a:p>
            <a:pPr>
              <a:spcAft>
                <a:spcPts val="600"/>
              </a:spcAft>
            </a:pPr>
            <a:endParaRPr lang="en-US" sz="2400" b="1" dirty="0"/>
          </a:p>
          <a:p>
            <a:pPr marL="457200" indent="-457200">
              <a:spcAft>
                <a:spcPts val="600"/>
              </a:spcAft>
              <a:buFont typeface="Arial" panose="020B0604020202020204" pitchFamily="34" charset="0"/>
              <a:buChar char="•"/>
            </a:pPr>
            <a:r>
              <a:rPr lang="en-US" sz="2400" b="1" dirty="0" smtClean="0"/>
              <a:t>Margins of Error</a:t>
            </a:r>
          </a:p>
          <a:p>
            <a:pPr marL="914400" lvl="1" indent="-457200">
              <a:spcAft>
                <a:spcPts val="600"/>
              </a:spcAft>
              <a:buFont typeface="Arial" panose="020B0604020202020204" pitchFamily="34" charset="0"/>
              <a:buChar char="•"/>
            </a:pPr>
            <a:r>
              <a:rPr lang="en-US" sz="2400" b="1" dirty="0" smtClean="0"/>
              <a:t>smaller or larger</a:t>
            </a:r>
          </a:p>
        </p:txBody>
      </p:sp>
    </p:spTree>
    <p:extLst>
      <p:ext uri="{BB962C8B-B14F-4D97-AF65-F5344CB8AC3E}">
        <p14:creationId xmlns:p14="http://schemas.microsoft.com/office/powerpoint/2010/main" val="127210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74" y="1066800"/>
            <a:ext cx="8267706" cy="4062651"/>
          </a:xfrm>
          <a:prstGeom prst="rect">
            <a:avLst/>
          </a:prstGeom>
          <a:noFill/>
        </p:spPr>
        <p:txBody>
          <a:bodyPr wrap="square" rtlCol="0">
            <a:spAutoFit/>
          </a:bodyPr>
          <a:lstStyle/>
          <a:p>
            <a:r>
              <a:rPr lang="en-US" sz="2600" b="1" dirty="0" smtClean="0"/>
              <a:t> Figure 5. Margins of Error</a:t>
            </a:r>
            <a:endParaRPr lang="en-US" sz="2600" b="1" dirty="0"/>
          </a:p>
          <a:p>
            <a:endParaRPr lang="en-US" sz="800" b="1" dirty="0"/>
          </a:p>
          <a:p>
            <a:pPr marL="457200" indent="-457200">
              <a:buFont typeface="Arial" panose="020B0604020202020204" pitchFamily="34" charset="0"/>
              <a:buChar char="•"/>
            </a:pPr>
            <a:r>
              <a:rPr lang="en-US" sz="2400" b="1" dirty="0" smtClean="0"/>
              <a:t>Because from a sample, </a:t>
            </a:r>
            <a:r>
              <a:rPr lang="en-US" sz="2400" b="1" i="1" dirty="0" smtClean="0"/>
              <a:t>uncertainty</a:t>
            </a:r>
          </a:p>
          <a:p>
            <a:pPr marL="457200" indent="-457200">
              <a:buFont typeface="Arial" panose="020B0604020202020204" pitchFamily="34" charset="0"/>
              <a:buChar char="•"/>
            </a:pPr>
            <a:r>
              <a:rPr lang="en-US" sz="2400" b="1" dirty="0" smtClean="0"/>
              <a:t>Smaller sample has greater uncertainty</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Estimate   +/- margin of error  (90% confidence)</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For smaller population areas, need more months/years of sampling to get a </a:t>
            </a:r>
            <a:r>
              <a:rPr lang="en-US" sz="2400" b="1" dirty="0" smtClean="0">
                <a:solidFill>
                  <a:srgbClr val="FF0000"/>
                </a:solidFill>
              </a:rPr>
              <a:t>*!#</a:t>
            </a:r>
            <a:r>
              <a:rPr lang="en-US" sz="2400" b="1" i="1" dirty="0" smtClean="0"/>
              <a:t>reasonably</a:t>
            </a:r>
            <a:r>
              <a:rPr lang="en-US" sz="2400" b="1" i="1" dirty="0" smtClean="0">
                <a:solidFill>
                  <a:srgbClr val="FF0000"/>
                </a:solidFill>
              </a:rPr>
              <a:t>#!*</a:t>
            </a:r>
            <a:r>
              <a:rPr lang="en-US" sz="2400" b="1" dirty="0" smtClean="0"/>
              <a:t> reliable estimate</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smtClean="0"/>
              <a:t>Always report margins of error</a:t>
            </a:r>
          </a:p>
          <a:p>
            <a:pPr>
              <a:spcAft>
                <a:spcPts val="600"/>
              </a:spcAft>
            </a:pPr>
            <a:endParaRPr lang="en-US" sz="800" b="1" dirty="0"/>
          </a:p>
        </p:txBody>
      </p:sp>
    </p:spTree>
    <p:extLst>
      <p:ext uri="{BB962C8B-B14F-4D97-AF65-F5344CB8AC3E}">
        <p14:creationId xmlns:p14="http://schemas.microsoft.com/office/powerpoint/2010/main" val="359276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042" y="838200"/>
            <a:ext cx="8267706" cy="492443"/>
          </a:xfrm>
          <a:prstGeom prst="rect">
            <a:avLst/>
          </a:prstGeom>
          <a:noFill/>
        </p:spPr>
        <p:txBody>
          <a:bodyPr wrap="square" rtlCol="0">
            <a:spAutoFit/>
          </a:bodyPr>
          <a:lstStyle/>
          <a:p>
            <a:pPr>
              <a:spcAft>
                <a:spcPts val="600"/>
              </a:spcAft>
            </a:pPr>
            <a:r>
              <a:rPr lang="en-US" sz="2600" b="1" dirty="0" smtClean="0"/>
              <a:t>Figure 6. Period Estimates for Iowa</a:t>
            </a:r>
          </a:p>
        </p:txBody>
      </p:sp>
      <p:graphicFrame>
        <p:nvGraphicFramePr>
          <p:cNvPr id="3" name="Group 34" title="chart with size of geographic area on vertical axis and type of estimate on horizontal axis"/>
          <p:cNvGraphicFramePr>
            <a:graphicFrameLocks/>
          </p:cNvGraphicFramePr>
          <p:nvPr>
            <p:extLst>
              <p:ext uri="{D42A27DB-BD31-4B8C-83A1-F6EECF244321}">
                <p14:modId xmlns:p14="http://schemas.microsoft.com/office/powerpoint/2010/main" val="2731477679"/>
              </p:ext>
            </p:extLst>
          </p:nvPr>
        </p:nvGraphicFramePr>
        <p:xfrm>
          <a:off x="1158748" y="1330643"/>
          <a:ext cx="7696200" cy="3276600"/>
        </p:xfrm>
        <a:graphic>
          <a:graphicData uri="http://schemas.openxmlformats.org/drawingml/2006/table">
            <a:tbl>
              <a:tblPr firstRow="1"/>
              <a:tblGrid>
                <a:gridCol w="1924050"/>
                <a:gridCol w="1924050"/>
                <a:gridCol w="1924050"/>
                <a:gridCol w="1924050"/>
              </a:tblGrid>
              <a:tr h="7433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1-year estimates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3-year estimates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5-year estimates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 65,000+ people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X</a:t>
                      </a: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X</a:t>
                      </a: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X</a:t>
                      </a: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6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20,000 – 64,999 people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X</a:t>
                      </a:r>
                      <a:endParaRPr kumimoji="0" lang="en-US" sz="1800" b="1"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X</a:t>
                      </a: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62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Less than 20,000 people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X</a:t>
                      </a:r>
                      <a:endParaRPr kumimoji="0" lang="en-US" sz="1800" b="1"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132440" y="2194566"/>
            <a:ext cx="942487" cy="461665"/>
          </a:xfrm>
          <a:prstGeom prst="rect">
            <a:avLst/>
          </a:prstGeom>
          <a:noFill/>
        </p:spPr>
        <p:txBody>
          <a:bodyPr wrap="square" rtlCol="0">
            <a:spAutoFit/>
          </a:bodyPr>
          <a:lstStyle/>
          <a:p>
            <a:r>
              <a:rPr lang="en-US" sz="1200" b="1" dirty="0" smtClean="0"/>
              <a:t>10 counties</a:t>
            </a:r>
          </a:p>
          <a:p>
            <a:r>
              <a:rPr lang="en-US" sz="1200" b="1" dirty="0"/>
              <a:t> </a:t>
            </a:r>
            <a:r>
              <a:rPr lang="en-US" sz="1200" b="1" dirty="0" smtClean="0"/>
              <a:t> 6 cities</a:t>
            </a:r>
            <a:endParaRPr lang="en-US" sz="1200" b="1" dirty="0"/>
          </a:p>
        </p:txBody>
      </p:sp>
      <p:sp>
        <p:nvSpPr>
          <p:cNvPr id="5" name="TextBox 4"/>
          <p:cNvSpPr txBox="1"/>
          <p:nvPr/>
        </p:nvSpPr>
        <p:spPr>
          <a:xfrm>
            <a:off x="132440" y="2979426"/>
            <a:ext cx="942487" cy="461665"/>
          </a:xfrm>
          <a:prstGeom prst="rect">
            <a:avLst/>
          </a:prstGeom>
          <a:noFill/>
        </p:spPr>
        <p:txBody>
          <a:bodyPr wrap="square" rtlCol="0">
            <a:spAutoFit/>
          </a:bodyPr>
          <a:lstStyle/>
          <a:p>
            <a:r>
              <a:rPr lang="en-US" sz="1200" b="1" dirty="0" smtClean="0"/>
              <a:t>26 counties</a:t>
            </a:r>
          </a:p>
          <a:p>
            <a:r>
              <a:rPr lang="en-US" sz="1200" b="1" dirty="0" smtClean="0"/>
              <a:t>17 cities</a:t>
            </a:r>
            <a:endParaRPr lang="en-US" sz="1200" b="1" dirty="0"/>
          </a:p>
        </p:txBody>
      </p:sp>
      <p:sp>
        <p:nvSpPr>
          <p:cNvPr id="6" name="TextBox 5"/>
          <p:cNvSpPr txBox="1"/>
          <p:nvPr/>
        </p:nvSpPr>
        <p:spPr>
          <a:xfrm>
            <a:off x="225076" y="3589026"/>
            <a:ext cx="942487" cy="738664"/>
          </a:xfrm>
          <a:prstGeom prst="rect">
            <a:avLst/>
          </a:prstGeom>
          <a:noFill/>
        </p:spPr>
        <p:txBody>
          <a:bodyPr wrap="square" rtlCol="0">
            <a:spAutoFit/>
          </a:bodyPr>
          <a:lstStyle/>
          <a:p>
            <a:r>
              <a:rPr lang="en-US" sz="1200" b="1" dirty="0" smtClean="0"/>
              <a:t>63 counties</a:t>
            </a:r>
          </a:p>
          <a:p>
            <a:r>
              <a:rPr lang="en-US" sz="1000" b="1" dirty="0" smtClean="0"/>
              <a:t>all remaining incorporated places</a:t>
            </a:r>
            <a:endParaRPr lang="en-US" sz="1000" b="1" dirty="0"/>
          </a:p>
        </p:txBody>
      </p:sp>
    </p:spTree>
    <p:extLst>
      <p:ext uri="{BB962C8B-B14F-4D97-AF65-F5344CB8AC3E}">
        <p14:creationId xmlns:p14="http://schemas.microsoft.com/office/powerpoint/2010/main" val="238684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781800" cy="519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0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3956</TotalTime>
  <Words>1986</Words>
  <Application>Microsoft Office PowerPoint</Application>
  <PresentationFormat>On-screen Show (4:3)</PresentationFormat>
  <Paragraphs>297</Paragraphs>
  <Slides>51</Slides>
  <Notes>0</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smetcalf</dc:creator>
  <cp:lastModifiedBy>Hanson, Bailey A [COMXT]</cp:lastModifiedBy>
  <cp:revision>122</cp:revision>
  <cp:lastPrinted>2015-04-03T16:16:50Z</cp:lastPrinted>
  <dcterms:created xsi:type="dcterms:W3CDTF">2011-08-03T19:45:53Z</dcterms:created>
  <dcterms:modified xsi:type="dcterms:W3CDTF">2015-04-06T17:08:51Z</dcterms:modified>
</cp:coreProperties>
</file>