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94" r:id="rId2"/>
    <p:sldId id="334" r:id="rId3"/>
    <p:sldId id="395" r:id="rId4"/>
    <p:sldId id="396" r:id="rId5"/>
    <p:sldId id="416" r:id="rId6"/>
    <p:sldId id="397" r:id="rId7"/>
    <p:sldId id="398" r:id="rId8"/>
    <p:sldId id="399" r:id="rId9"/>
    <p:sldId id="387" r:id="rId10"/>
    <p:sldId id="388" r:id="rId11"/>
    <p:sldId id="389" r:id="rId12"/>
    <p:sldId id="390" r:id="rId13"/>
    <p:sldId id="401" r:id="rId14"/>
    <p:sldId id="400" r:id="rId15"/>
    <p:sldId id="385" r:id="rId16"/>
    <p:sldId id="386" r:id="rId17"/>
    <p:sldId id="408" r:id="rId18"/>
    <p:sldId id="402" r:id="rId19"/>
    <p:sldId id="403" r:id="rId20"/>
    <p:sldId id="259" r:id="rId21"/>
    <p:sldId id="260" r:id="rId22"/>
    <p:sldId id="406" r:id="rId23"/>
    <p:sldId id="405" r:id="rId24"/>
    <p:sldId id="404" r:id="rId25"/>
    <p:sldId id="407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424" r:id="rId34"/>
    <p:sldId id="417" r:id="rId35"/>
    <p:sldId id="418" r:id="rId36"/>
    <p:sldId id="419" r:id="rId37"/>
    <p:sldId id="420" r:id="rId38"/>
    <p:sldId id="421" r:id="rId39"/>
    <p:sldId id="422" r:id="rId40"/>
    <p:sldId id="423" r:id="rId41"/>
    <p:sldId id="42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327" r:id="rId50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6AE4E0-6F2D-4117-98FA-A6007C1AD228}" type="datetimeFigureOut">
              <a:rPr lang="en-US" smtClean="0"/>
              <a:t>10/16/15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525DBB-AEC2-41CC-908E-DB8E5A6B9E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727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1B38B-2598-414C-AC1D-F52FBFFB8867}" type="datetimeFigureOut">
              <a:rPr lang="en-US" smtClean="0"/>
              <a:t>10/16/15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482" y="3330419"/>
            <a:ext cx="7435436" cy="31544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FF59E-4133-4B6B-AE96-A704D48EB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19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31B8B-C220-4CC2-B8A5-79F15319BB92}" type="datetimeFigureOut">
              <a:rPr lang="en-US" smtClean="0"/>
              <a:pPr/>
              <a:t>10/16/15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FE1C2-E007-4CF6-B834-2C71323C7CC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7" name="Picture 3" descr="C:\Users\smetcalf\Desktop\Desktop\Desktop\Desktop\Desktop\NewISUEOwordmarks\ISUEO_eps\ISUEO_RedBarNoBleed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8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30476"/>
            <a:ext cx="6972300" cy="278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390" y="5029200"/>
            <a:ext cx="5046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Iowa State University Extension and Outreach</a:t>
            </a:r>
          </a:p>
          <a:p>
            <a:r>
              <a:rPr lang="en-US" b="1" dirty="0" smtClean="0"/>
              <a:t>Staff Professional Development    October 20, 2015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3826076"/>
            <a:ext cx="7017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Sandra Burke, Bailey Hanson, Christopher Seeger, and </a:t>
            </a:r>
            <a:r>
              <a:rPr lang="en-US" sz="2000" b="1" dirty="0" err="1" smtClean="0"/>
              <a:t>Biswa</a:t>
            </a:r>
            <a:r>
              <a:rPr lang="en-US" sz="2000" b="1" dirty="0" smtClean="0"/>
              <a:t> Das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6110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14687" r="20727" b="7090"/>
          <a:stretch/>
        </p:blipFill>
        <p:spPr>
          <a:xfrm>
            <a:off x="1066800" y="533400"/>
            <a:ext cx="6934200" cy="51395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38200" y="533400"/>
            <a:ext cx="3505200" cy="3810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477000" y="1143000"/>
            <a:ext cx="10668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52600" y="3640975"/>
            <a:ext cx="457200" cy="1524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19600" y="1143000"/>
            <a:ext cx="18288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86745" y="3640975"/>
            <a:ext cx="990600" cy="1524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15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8" t="21476" r="21000" b="19858"/>
          <a:stretch/>
        </p:blipFill>
        <p:spPr>
          <a:xfrm>
            <a:off x="809105" y="914400"/>
            <a:ext cx="7652746" cy="4267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" y="914400"/>
            <a:ext cx="3962400" cy="609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0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t="14040" r="21091" b="4829"/>
          <a:stretch/>
        </p:blipFill>
        <p:spPr>
          <a:xfrm>
            <a:off x="1093124" y="533400"/>
            <a:ext cx="6781800" cy="52215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14400" y="457200"/>
            <a:ext cx="2362200" cy="4572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484024" y="990600"/>
            <a:ext cx="1611976" cy="3657600"/>
          </a:xfrm>
          <a:prstGeom prst="roundRect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57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785" y="685800"/>
            <a:ext cx="8001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 Other Indicators</a:t>
            </a:r>
          </a:p>
          <a:p>
            <a:endParaRPr lang="en-US" sz="800" b="1" dirty="0" smtClean="0"/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/>
              <a:t>Educational Attainment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School </a:t>
            </a:r>
            <a:r>
              <a:rPr lang="en-US" sz="2600" b="1" dirty="0" smtClean="0"/>
              <a:t>Enrollments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Employment, </a:t>
            </a:r>
            <a:r>
              <a:rPr lang="en-US" sz="2600" b="1" dirty="0" smtClean="0"/>
              <a:t>Unemployment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Means of Transportation to </a:t>
            </a:r>
            <a:r>
              <a:rPr lang="en-US" sz="2600" b="1" dirty="0" smtClean="0"/>
              <a:t>Work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/>
              <a:t>Housing Units, Owner, Renter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/>
              <a:t>Housing Value, Rent</a:t>
            </a:r>
          </a:p>
        </p:txBody>
      </p:sp>
    </p:spTree>
    <p:extLst>
      <p:ext uri="{BB962C8B-B14F-4D97-AF65-F5344CB8AC3E}">
        <p14:creationId xmlns:p14="http://schemas.microsoft.com/office/powerpoint/2010/main" val="626968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t="26000" r="20909" b="9353"/>
          <a:stretch/>
        </p:blipFill>
        <p:spPr>
          <a:xfrm>
            <a:off x="838200" y="838200"/>
            <a:ext cx="6966204" cy="4267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14400" y="1447800"/>
            <a:ext cx="6096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24000" y="1447800"/>
            <a:ext cx="6096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33600" y="1447800"/>
            <a:ext cx="5334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43200" y="1447800"/>
            <a:ext cx="3048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0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609600"/>
            <a:ext cx="851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200" b="1" dirty="0" smtClean="0"/>
              <a:t>Bar and Pie Graph Examples – Marshall County and Neighbors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25677" r="38091" b="12424"/>
          <a:stretch/>
        </p:blipFill>
        <p:spPr>
          <a:xfrm>
            <a:off x="4876800" y="1295400"/>
            <a:ext cx="3887232" cy="330846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66262" y="1371600"/>
            <a:ext cx="5334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t="26000" r="32273" b="10646"/>
          <a:stretch/>
        </p:blipFill>
        <p:spPr>
          <a:xfrm>
            <a:off x="381000" y="1332807"/>
            <a:ext cx="4330931" cy="325858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62000" y="1338349"/>
            <a:ext cx="6096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0600" y="3361113"/>
            <a:ext cx="7620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1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164" y="990600"/>
            <a:ext cx="851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200" b="1" dirty="0" smtClean="0"/>
              <a:t>Bar and Grouped Bar Graph Examples – Race and Minorities*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26000" r="27364" b="12100"/>
          <a:stretch/>
        </p:blipFill>
        <p:spPr>
          <a:xfrm>
            <a:off x="4343398" y="1752600"/>
            <a:ext cx="4398997" cy="29662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105400" y="1752600"/>
            <a:ext cx="7620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36471" y="4966900"/>
            <a:ext cx="4558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*Hispanic or Latino Origin is an ethnic group and can be of any race</a:t>
            </a:r>
            <a:endParaRPr lang="en-US" sz="1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7" t="25837" r="32000" b="10971"/>
          <a:stretch/>
        </p:blipFill>
        <p:spPr>
          <a:xfrm>
            <a:off x="228599" y="1765069"/>
            <a:ext cx="3935821" cy="295375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33400" y="1765069"/>
            <a:ext cx="609600" cy="292331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19200" y="3733800"/>
            <a:ext cx="609600" cy="1524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06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23737" r="19454" b="7252"/>
          <a:stretch/>
        </p:blipFill>
        <p:spPr>
          <a:xfrm>
            <a:off x="1066800" y="1447800"/>
            <a:ext cx="5727469" cy="3549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784167"/>
            <a:ext cx="590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200" b="1" dirty="0" smtClean="0"/>
              <a:t>Grouped Bar Graph Example – Age Groups</a:t>
            </a:r>
            <a:endParaRPr lang="en-US" sz="2200" b="1" dirty="0"/>
          </a:p>
        </p:txBody>
      </p:sp>
      <p:sp>
        <p:nvSpPr>
          <p:cNvPr id="4" name="Oval 3"/>
          <p:cNvSpPr/>
          <p:nvPr/>
        </p:nvSpPr>
        <p:spPr>
          <a:xfrm>
            <a:off x="2133600" y="1600200"/>
            <a:ext cx="9906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9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6" t="25677" r="30547" b="11132"/>
          <a:stretch/>
        </p:blipFill>
        <p:spPr>
          <a:xfrm>
            <a:off x="381001" y="1600200"/>
            <a:ext cx="3933330" cy="2869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26323" r="27636" b="13394"/>
          <a:stretch/>
        </p:blipFill>
        <p:spPr>
          <a:xfrm>
            <a:off x="4422371" y="1620356"/>
            <a:ext cx="4315691" cy="28491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164" y="990600"/>
            <a:ext cx="851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200" b="1" dirty="0" smtClean="0"/>
              <a:t>Youth Age Group Graph Examples – Total and Minorities*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36471" y="4689901"/>
            <a:ext cx="4558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*Hispanic or Latino Origin is an ethnic group and can be of any race</a:t>
            </a:r>
            <a:endParaRPr lang="en-US" sz="1200" b="1" dirty="0"/>
          </a:p>
        </p:txBody>
      </p:sp>
      <p:sp>
        <p:nvSpPr>
          <p:cNvPr id="6" name="Oval 5"/>
          <p:cNvSpPr/>
          <p:nvPr/>
        </p:nvSpPr>
        <p:spPr>
          <a:xfrm>
            <a:off x="1143000" y="1620356"/>
            <a:ext cx="838200" cy="284644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19800" y="1620356"/>
            <a:ext cx="914400" cy="284644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8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164" y="1143000"/>
            <a:ext cx="8510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 Population Pyramid Examples – White, Not Hispanic and Hispanic</a:t>
            </a:r>
            <a:endParaRPr lang="en-US" sz="2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4" t="26161" r="28090" b="10808"/>
          <a:stretch/>
        </p:blipFill>
        <p:spPr>
          <a:xfrm>
            <a:off x="153787" y="1832956"/>
            <a:ext cx="4265813" cy="2986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25838" r="25587" b="10646"/>
          <a:stretch/>
        </p:blipFill>
        <p:spPr>
          <a:xfrm>
            <a:off x="4525587" y="1832956"/>
            <a:ext cx="4488169" cy="29868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57200" y="1874519"/>
            <a:ext cx="762000" cy="224444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6800" y="1874519"/>
            <a:ext cx="762000" cy="224444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1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785" y="685800"/>
            <a:ext cx="80010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 you can find on the Indicators Portal</a:t>
            </a:r>
          </a:p>
          <a:p>
            <a:pPr>
              <a:spcAft>
                <a:spcPts val="600"/>
              </a:spcAft>
            </a:pPr>
            <a:endParaRPr lang="en-US" sz="1000" b="1" dirty="0" smtClean="0"/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/>
              <a:t>Data </a:t>
            </a:r>
            <a:r>
              <a:rPr lang="en-US" sz="2600" b="1" dirty="0"/>
              <a:t>on many </a:t>
            </a:r>
            <a:r>
              <a:rPr lang="en-US" sz="2600" b="1" dirty="0" smtClean="0"/>
              <a:t>Topic </a:t>
            </a:r>
            <a:r>
              <a:rPr lang="en-US" sz="2600" b="1" dirty="0"/>
              <a:t>and </a:t>
            </a:r>
            <a:r>
              <a:rPr lang="en-US" sz="2600" b="1" dirty="0" smtClean="0"/>
              <a:t>Subject Areas</a:t>
            </a:r>
            <a:endParaRPr lang="en-US" sz="1000" b="1" dirty="0" smtClean="0"/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/>
              <a:t>Tools </a:t>
            </a:r>
            <a:r>
              <a:rPr lang="en-US" sz="2600" b="1" dirty="0"/>
              <a:t>for </a:t>
            </a:r>
            <a:r>
              <a:rPr lang="en-US" sz="2600" b="1" dirty="0" smtClean="0"/>
              <a:t>Designing Graphs </a:t>
            </a:r>
            <a:r>
              <a:rPr lang="en-US" sz="2600" b="1" dirty="0"/>
              <a:t>and </a:t>
            </a:r>
            <a:r>
              <a:rPr lang="en-US" sz="2600" b="1" dirty="0" smtClean="0"/>
              <a:t>Maps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b="1" i="1" dirty="0" smtClean="0"/>
              <a:t>Data for Decision Makers</a:t>
            </a:r>
            <a:r>
              <a:rPr lang="en-US" sz="2600" b="1" dirty="0" smtClean="0"/>
              <a:t> County and Region Profiles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/>
              <a:t>Access </a:t>
            </a:r>
            <a:r>
              <a:rPr lang="en-US" sz="2600" b="1" dirty="0"/>
              <a:t>to </a:t>
            </a:r>
            <a:r>
              <a:rPr lang="en-US" sz="2600" b="1" dirty="0" smtClean="0"/>
              <a:t>City Government Finance Data (IGFI)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/>
              <a:t>Reports on Data Trends </a:t>
            </a:r>
            <a:r>
              <a:rPr lang="en-US" sz="2600" b="1" dirty="0"/>
              <a:t>and </a:t>
            </a:r>
            <a:r>
              <a:rPr lang="en-US" sz="2600" b="1" dirty="0" smtClean="0"/>
              <a:t>Topics </a:t>
            </a:r>
            <a:r>
              <a:rPr lang="en-US" sz="2600" b="1" dirty="0"/>
              <a:t>of </a:t>
            </a:r>
            <a:r>
              <a:rPr lang="en-US" sz="2600" b="1" dirty="0" smtClean="0"/>
              <a:t>Interest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/>
              <a:t>Educational Materials </a:t>
            </a:r>
            <a:r>
              <a:rPr lang="en-US" sz="2600" b="1" dirty="0"/>
              <a:t>on </a:t>
            </a:r>
            <a:r>
              <a:rPr lang="en-US" sz="2600" b="1" dirty="0" smtClean="0"/>
              <a:t>Data Measures </a:t>
            </a:r>
            <a:r>
              <a:rPr lang="en-US" sz="2600" b="1" dirty="0"/>
              <a:t>and their </a:t>
            </a:r>
            <a:r>
              <a:rPr lang="en-US" sz="2600" b="1" dirty="0" smtClean="0"/>
              <a:t>Use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7500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736" y="838200"/>
            <a:ext cx="82677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b="1" dirty="0" smtClean="0"/>
              <a:t>American Community Survey (ACS)</a:t>
            </a:r>
          </a:p>
          <a:p>
            <a:endParaRPr lang="en-US" sz="800" b="1" dirty="0" smtClean="0"/>
          </a:p>
          <a:p>
            <a:pPr marL="347472" indent="-34747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b="1" dirty="0" smtClean="0"/>
              <a:t>Comprehensive set of socioeconomic characteristics</a:t>
            </a:r>
            <a:endParaRPr lang="en-US" sz="2600" b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A large, continuous, </a:t>
            </a:r>
            <a:r>
              <a:rPr lang="en-US" sz="2800" b="1" i="1" dirty="0" smtClean="0"/>
              <a:t>monthly</a:t>
            </a:r>
            <a:r>
              <a:rPr lang="en-US" sz="2400" b="1" dirty="0" smtClean="0"/>
              <a:t>, </a:t>
            </a:r>
            <a:r>
              <a:rPr lang="en-US" sz="2800" b="1" i="1" dirty="0" smtClean="0"/>
              <a:t>sample</a:t>
            </a:r>
            <a:r>
              <a:rPr lang="en-US" sz="2400" b="1" dirty="0" smtClean="0"/>
              <a:t> survey of housing units (households)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Replaces the decennial census sample portion, “long”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characteristics</a:t>
            </a:r>
            <a:r>
              <a:rPr lang="en-US" sz="2400" b="1" dirty="0" smtClean="0"/>
              <a:t> of population and housing  (</a:t>
            </a:r>
            <a:r>
              <a:rPr lang="en-US" sz="2400" b="1" i="1" dirty="0" smtClean="0"/>
              <a:t>not</a:t>
            </a:r>
            <a:r>
              <a:rPr lang="en-US" sz="2400" b="1" dirty="0" smtClean="0"/>
              <a:t> counts)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estimates</a:t>
            </a:r>
            <a:r>
              <a:rPr lang="en-US" sz="2400" b="1" dirty="0" smtClean="0"/>
              <a:t> of characteristics, some </a:t>
            </a:r>
            <a:r>
              <a:rPr lang="en-US" sz="2800" b="1" i="1" dirty="0" smtClean="0"/>
              <a:t>uncertainty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Now</a:t>
            </a:r>
            <a:r>
              <a:rPr lang="en-US" sz="2400" b="1" dirty="0"/>
              <a:t> where we get social, economic, and detailed housing information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850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86939"/>
            <a:ext cx="824345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 smtClean="0"/>
              <a:t>American Community Survey – New Things</a:t>
            </a:r>
          </a:p>
          <a:p>
            <a:pPr>
              <a:spcAft>
                <a:spcPts val="600"/>
              </a:spcAft>
            </a:pPr>
            <a:endParaRPr lang="en-US" sz="1000" b="1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Period</a:t>
            </a:r>
            <a:r>
              <a:rPr lang="en-US" sz="2400" b="1" dirty="0" smtClean="0"/>
              <a:t> </a:t>
            </a:r>
            <a:r>
              <a:rPr lang="en-US" sz="2400" b="1" i="1" dirty="0" smtClean="0"/>
              <a:t>Estimates</a:t>
            </a:r>
            <a:r>
              <a:rPr lang="en-US" sz="2400" b="1" dirty="0" smtClean="0"/>
              <a:t> – 2013 is most recent year of data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1 year (pooled 12 months</a:t>
            </a:r>
            <a:r>
              <a:rPr lang="en-US" sz="2400" b="1" dirty="0"/>
              <a:t>) 2006 onward to 2013</a:t>
            </a:r>
            <a:endParaRPr lang="en-US" sz="2400" b="1" dirty="0" smtClean="0"/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5 year ( pooled 60 months</a:t>
            </a:r>
            <a:r>
              <a:rPr lang="en-US" sz="2400" b="1" dirty="0"/>
              <a:t>) 2009-2013</a:t>
            </a:r>
          </a:p>
          <a:p>
            <a:pPr>
              <a:spcAft>
                <a:spcPts val="600"/>
              </a:spcAft>
            </a:pPr>
            <a:endParaRPr lang="en-US" sz="900" b="1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Margins of Error  (MOE)</a:t>
            </a:r>
          </a:p>
          <a:p>
            <a:pPr marL="9144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Because from a sample, </a:t>
            </a:r>
            <a:r>
              <a:rPr lang="en-US" sz="2400" b="1" i="1" dirty="0"/>
              <a:t>uncertainty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smaller or larger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Estimate   +/- margin of error  (90% </a:t>
            </a:r>
            <a:r>
              <a:rPr lang="en-US" sz="2400" b="1" dirty="0" smtClean="0"/>
              <a:t>confidence interval)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Always report margins of </a:t>
            </a:r>
            <a:r>
              <a:rPr lang="en-US" sz="2400" b="1" dirty="0" smtClean="0"/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127210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17920" r="31545" b="9192"/>
          <a:stretch/>
        </p:blipFill>
        <p:spPr>
          <a:xfrm>
            <a:off x="381000" y="152400"/>
            <a:ext cx="6858000" cy="573832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00400" y="990600"/>
            <a:ext cx="990600" cy="7620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971800" y="1981200"/>
            <a:ext cx="457200" cy="3810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62600" y="2667000"/>
            <a:ext cx="2286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5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683" y="838200"/>
            <a:ext cx="85648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Evaluate Margins of Error</a:t>
            </a:r>
          </a:p>
          <a:p>
            <a:endParaRPr lang="en-US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/>
              <a:t>When are they too big to use??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/>
              <a:t>Relative size of the error to the size of the estimate </a:t>
            </a:r>
            <a:endParaRPr lang="en-US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endParaRPr lang="en-US" sz="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/>
              <a:t>A few can just “eyeball,”  they look bad, are </a:t>
            </a:r>
            <a:r>
              <a:rPr lang="en-US" sz="2600" b="1" i="1" dirty="0" smtClean="0"/>
              <a:t>really</a:t>
            </a:r>
            <a:r>
              <a:rPr lang="en-US" sz="2600" b="1" dirty="0" smtClean="0"/>
              <a:t> large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 smtClean="0"/>
              <a:t>Correct method – calculate Coefficient of Variation (CV)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/>
              <a:t>The Indicators Portal calculates CVs!!!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b="1" dirty="0" smtClean="0"/>
          </a:p>
        </p:txBody>
      </p:sp>
    </p:spTree>
    <p:extLst>
      <p:ext uri="{BB962C8B-B14F-4D97-AF65-F5344CB8AC3E}">
        <p14:creationId xmlns:p14="http://schemas.microsoft.com/office/powerpoint/2010/main" val="2626358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85800"/>
            <a:ext cx="7848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Coefficient of Variation (CV): </a:t>
            </a:r>
          </a:p>
          <a:p>
            <a:endParaRPr lang="en-US" sz="1200" b="1" dirty="0" smtClean="0"/>
          </a:p>
          <a:p>
            <a:r>
              <a:rPr lang="en-US" sz="2600" b="1" i="1" dirty="0" smtClean="0"/>
              <a:t>Relative amount </a:t>
            </a:r>
            <a:r>
              <a:rPr lang="en-US" sz="2600" b="1" dirty="0" smtClean="0"/>
              <a:t>of sampling error associated with a sample estimate</a:t>
            </a:r>
          </a:p>
          <a:p>
            <a:endParaRPr lang="en-US" sz="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CV = (Standard Error/Estimate) * 100%</a:t>
            </a:r>
          </a:p>
          <a:p>
            <a:pPr lvl="3"/>
            <a:r>
              <a:rPr lang="en-US" sz="2400" b="1" dirty="0" smtClean="0"/>
              <a:t>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CV = ((MOE/1.645) / Estimate) * 100%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b="1" dirty="0"/>
          </a:p>
          <a:p>
            <a:r>
              <a:rPr lang="en-US" sz="2400" b="1" dirty="0" smtClean="0"/>
              <a:t>  high </a:t>
            </a:r>
            <a:r>
              <a:rPr lang="en-US" sz="2400" b="1" dirty="0"/>
              <a:t>reliability = CV &lt;= </a:t>
            </a:r>
            <a:r>
              <a:rPr lang="en-US" sz="2400" b="1" dirty="0" smtClean="0"/>
              <a:t>12% - 15</a:t>
            </a:r>
            <a:r>
              <a:rPr lang="en-US" sz="2400" b="1" dirty="0"/>
              <a:t>%</a:t>
            </a:r>
          </a:p>
          <a:p>
            <a:r>
              <a:rPr lang="en-US" sz="2400" b="1" dirty="0"/>
              <a:t>  medium reliability = CV 15% - 30%  </a:t>
            </a:r>
          </a:p>
          <a:p>
            <a:r>
              <a:rPr lang="en-US" sz="2400" b="1" dirty="0"/>
              <a:t>  low reliability = CV &gt; 30</a:t>
            </a:r>
            <a:r>
              <a:rPr lang="en-US" sz="2400" b="1" dirty="0" smtClean="0"/>
              <a:t>% - 40%    Think about </a:t>
            </a:r>
            <a:r>
              <a:rPr lang="en-US" sz="2400" b="1" i="1" dirty="0" smtClean="0"/>
              <a:t>not</a:t>
            </a:r>
            <a:r>
              <a:rPr lang="en-US" sz="2400" b="1" dirty="0" smtClean="0"/>
              <a:t> using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14020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26017" r="21827" b="10322"/>
          <a:stretch/>
        </p:blipFill>
        <p:spPr>
          <a:xfrm>
            <a:off x="762000" y="1447800"/>
            <a:ext cx="6752706" cy="4153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764" y="838200"/>
            <a:ext cx="5902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Cautions</a:t>
            </a:r>
            <a:r>
              <a:rPr lang="en-US" sz="2200" b="1" dirty="0" smtClean="0"/>
              <a:t> for small subgroup populations!!!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36154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25515" r="29166" b="10161"/>
          <a:stretch/>
        </p:blipFill>
        <p:spPr>
          <a:xfrm>
            <a:off x="990600" y="917171"/>
            <a:ext cx="6096000" cy="440194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33600" y="990600"/>
            <a:ext cx="10668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2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2" t="23253" r="29636" b="12262"/>
          <a:stretch/>
        </p:blipFill>
        <p:spPr>
          <a:xfrm>
            <a:off x="762000" y="1295400"/>
            <a:ext cx="6003175" cy="4339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707957"/>
            <a:ext cx="49086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 Map Example – Female Median Age</a:t>
            </a:r>
            <a:endParaRPr lang="en-US" sz="2200" b="1" dirty="0"/>
          </a:p>
        </p:txBody>
      </p:sp>
      <p:sp>
        <p:nvSpPr>
          <p:cNvPr id="4" name="Oval 3"/>
          <p:cNvSpPr/>
          <p:nvPr/>
        </p:nvSpPr>
        <p:spPr>
          <a:xfrm>
            <a:off x="2971800" y="1371600"/>
            <a:ext cx="4572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063932" y="2209800"/>
            <a:ext cx="1127068" cy="3810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03916" y="4267200"/>
            <a:ext cx="609600" cy="8382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0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23737" r="30091" b="14202"/>
          <a:stretch/>
        </p:blipFill>
        <p:spPr>
          <a:xfrm>
            <a:off x="609600" y="1371600"/>
            <a:ext cx="4513811" cy="3192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662" y="609600"/>
            <a:ext cx="8226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County-to-County Comparisons with pop-ups – Hispanic Population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7" t="43616" r="54091" b="44747"/>
          <a:stretch/>
        </p:blipFill>
        <p:spPr>
          <a:xfrm>
            <a:off x="5486400" y="1219200"/>
            <a:ext cx="1428745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5" t="43293" r="43970" b="44747"/>
          <a:stretch/>
        </p:blipFill>
        <p:spPr>
          <a:xfrm>
            <a:off x="5495751" y="2472343"/>
            <a:ext cx="1410042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4" t="50000" r="48273" b="38929"/>
          <a:stretch/>
        </p:blipFill>
        <p:spPr>
          <a:xfrm>
            <a:off x="5495752" y="3629198"/>
            <a:ext cx="1410042" cy="1061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8" t="58323" r="37653" b="31980"/>
          <a:stretch/>
        </p:blipFill>
        <p:spPr>
          <a:xfrm>
            <a:off x="7162800" y="1219200"/>
            <a:ext cx="1673629" cy="1070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4" t="41030" r="39649" b="50566"/>
          <a:stretch/>
        </p:blipFill>
        <p:spPr>
          <a:xfrm>
            <a:off x="7162800" y="2472343"/>
            <a:ext cx="1673630" cy="880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4" t="38444" r="52309" b="51482"/>
          <a:stretch/>
        </p:blipFill>
        <p:spPr>
          <a:xfrm>
            <a:off x="7089370" y="3629198"/>
            <a:ext cx="1747060" cy="106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7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2" t="23738" r="25454" b="11938"/>
          <a:stretch/>
        </p:blipFill>
        <p:spPr>
          <a:xfrm>
            <a:off x="914400" y="1460956"/>
            <a:ext cx="6096000" cy="4057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927556"/>
            <a:ext cx="563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Map Example – Marital Status, Never Married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52024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t="15048" r="10454" b="19418"/>
          <a:stretch/>
        </p:blipFill>
        <p:spPr>
          <a:xfrm>
            <a:off x="764771" y="1828800"/>
            <a:ext cx="7423266" cy="3433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6004" y="117601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/>
              <a:t>http://indicators.extension.iastate.edu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6004" y="665500"/>
            <a:ext cx="15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Step 1.*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5417127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*Works best with Google Chrome or Mozilla Firefox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1208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Map Example – Household Type </a:t>
            </a:r>
          </a:p>
          <a:p>
            <a:r>
              <a:rPr lang="en-US" sz="2200" b="1" dirty="0" smtClean="0"/>
              <a:t>Female Householder, No Husband Present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24061" r="27500" b="11293"/>
          <a:stretch/>
        </p:blipFill>
        <p:spPr>
          <a:xfrm>
            <a:off x="838200" y="1447800"/>
            <a:ext cx="623544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1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3989" y="546304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Map Example – Educational Attainment Bachelor’s Degree</a:t>
            </a:r>
            <a:endParaRPr lang="en-US" sz="2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23414" r="28364" b="13394"/>
          <a:stretch/>
        </p:blipFill>
        <p:spPr>
          <a:xfrm>
            <a:off x="849284" y="1524000"/>
            <a:ext cx="5703916" cy="39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2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076" y="685800"/>
            <a:ext cx="487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Map Example – Per Capita Income</a:t>
            </a:r>
            <a:endParaRPr lang="en-US" sz="2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t="23576" r="28455" b="13556"/>
          <a:stretch/>
        </p:blipFill>
        <p:spPr>
          <a:xfrm>
            <a:off x="926868" y="1295400"/>
            <a:ext cx="605486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8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85800"/>
            <a:ext cx="335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Data Tools – Custom Maps</a:t>
            </a:r>
            <a:endParaRPr lang="en-US" sz="2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6" t="16465" r="12977" b="19535"/>
          <a:stretch/>
        </p:blipFill>
        <p:spPr>
          <a:xfrm>
            <a:off x="304800" y="1219200"/>
            <a:ext cx="4404360" cy="3291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9" t="18733" r="44091" b="12465"/>
          <a:stretch/>
        </p:blipFill>
        <p:spPr>
          <a:xfrm>
            <a:off x="4824152" y="380999"/>
            <a:ext cx="3786447" cy="555073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76202" y="1524000"/>
            <a:ext cx="5334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24200" y="3657600"/>
            <a:ext cx="9144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72200" y="1600200"/>
            <a:ext cx="6858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888086"/>
            <a:ext cx="990600" cy="165557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9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14687" r="12546" b="19211"/>
          <a:stretch/>
        </p:blipFill>
        <p:spPr>
          <a:xfrm>
            <a:off x="685800" y="1600200"/>
            <a:ext cx="7124008" cy="3399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160" y="9906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Data for Decision Makers</a:t>
            </a:r>
            <a:endParaRPr lang="en-US" sz="2800" b="1" i="1" dirty="0"/>
          </a:p>
        </p:txBody>
      </p:sp>
      <p:sp>
        <p:nvSpPr>
          <p:cNvPr id="5" name="Oval 4"/>
          <p:cNvSpPr/>
          <p:nvPr/>
        </p:nvSpPr>
        <p:spPr>
          <a:xfrm>
            <a:off x="6096000" y="2667000"/>
            <a:ext cx="1219200" cy="3810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81600" y="1981200"/>
            <a:ext cx="4572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65124" y="1975658"/>
            <a:ext cx="6858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9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25676" r="19455" b="7900"/>
          <a:stretch/>
        </p:blipFill>
        <p:spPr>
          <a:xfrm>
            <a:off x="381000" y="609601"/>
            <a:ext cx="5191796" cy="3124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95600" y="2286000"/>
            <a:ext cx="5334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90751" y="3023062"/>
            <a:ext cx="381000" cy="1524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3400" y="2286000"/>
            <a:ext cx="914400" cy="609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400" y="3099262"/>
            <a:ext cx="762000" cy="482138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36990" r="26909" b="15980"/>
          <a:stretch/>
        </p:blipFill>
        <p:spPr>
          <a:xfrm>
            <a:off x="4447504" y="1483245"/>
            <a:ext cx="3515396" cy="2109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3" t="35050" r="28273" b="16627"/>
          <a:stretch/>
        </p:blipFill>
        <p:spPr>
          <a:xfrm>
            <a:off x="4447504" y="3429000"/>
            <a:ext cx="3276600" cy="21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15818" r="22334" b="21798"/>
          <a:stretch/>
        </p:blipFill>
        <p:spPr>
          <a:xfrm>
            <a:off x="381000" y="1066800"/>
            <a:ext cx="6858000" cy="429738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90600" y="2438400"/>
            <a:ext cx="685800" cy="5334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90600" y="3733800"/>
            <a:ext cx="762000" cy="3810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90600" y="4572000"/>
            <a:ext cx="762000" cy="4572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6032" y="762000"/>
            <a:ext cx="76421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ONLY  ISU logged in staff will see this contact editor screen!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791404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8847"/>
            <a:ext cx="426985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9906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County Profile</a:t>
            </a:r>
          </a:p>
          <a:p>
            <a:r>
              <a:rPr lang="en-US" sz="2200" b="1" dirty="0" smtClean="0"/>
              <a:t>Page 1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250562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9906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County Profile</a:t>
            </a:r>
          </a:p>
          <a:p>
            <a:r>
              <a:rPr lang="en-US" sz="2200" b="1" dirty="0" smtClean="0"/>
              <a:t>Page 2</a:t>
            </a:r>
            <a:endParaRPr lang="en-US" sz="2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902" y="152401"/>
            <a:ext cx="411918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192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7962"/>
            <a:ext cx="415222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9906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County Profile</a:t>
            </a:r>
          </a:p>
          <a:p>
            <a:r>
              <a:rPr lang="en-US" sz="2200" b="1" dirty="0" smtClean="0"/>
              <a:t>Page 3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46531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" y="1371600"/>
            <a:ext cx="7426325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391399" y="1492338"/>
            <a:ext cx="533400" cy="1524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7620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400" b="1" dirty="0" smtClean="0"/>
              <a:t>Step 2:  Login           ISU Net-ID or guest account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19794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18" y="228599"/>
            <a:ext cx="4114800" cy="54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9906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County Profile</a:t>
            </a:r>
          </a:p>
          <a:p>
            <a:r>
              <a:rPr lang="en-US" sz="2200" b="1" dirty="0" smtClean="0"/>
              <a:t>Page 4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956608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4114800" cy="55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066800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Extension Region Profile Page 1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551773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066800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Extension Region Profile Page 2</a:t>
            </a:r>
            <a:endParaRPr lang="en-US" sz="2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4065125" cy="540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59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t="14363" r="18637" b="46849"/>
          <a:stretch/>
        </p:blipFill>
        <p:spPr>
          <a:xfrm>
            <a:off x="605444" y="896081"/>
            <a:ext cx="5677593" cy="19950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58244" y="1124681"/>
            <a:ext cx="609600" cy="3810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81644" y="2191481"/>
            <a:ext cx="1447800" cy="2286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4849" r="9909" b="42576"/>
          <a:stretch/>
        </p:blipFill>
        <p:spPr>
          <a:xfrm>
            <a:off x="681643" y="3352800"/>
            <a:ext cx="7564583" cy="2189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767" y="2891135"/>
            <a:ext cx="441960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http://igfi.extension.iastate.edu</a:t>
            </a:r>
          </a:p>
        </p:txBody>
      </p:sp>
      <p:sp>
        <p:nvSpPr>
          <p:cNvPr id="7" name="Oval 6"/>
          <p:cNvSpPr/>
          <p:nvPr/>
        </p:nvSpPr>
        <p:spPr>
          <a:xfrm>
            <a:off x="681643" y="4648200"/>
            <a:ext cx="651857" cy="1524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1643" y="381000"/>
            <a:ext cx="7456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Iowa Government Finance Initiative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12276" y="4957909"/>
            <a:ext cx="1341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Biswa</a:t>
            </a:r>
            <a:r>
              <a:rPr lang="en-US" sz="1600" b="1" dirty="0" smtClean="0"/>
              <a:t> Das</a:t>
            </a:r>
          </a:p>
          <a:p>
            <a:r>
              <a:rPr lang="en-US" sz="1600" b="1" dirty="0" smtClean="0"/>
              <a:t>Cindy Kendall</a:t>
            </a:r>
          </a:p>
        </p:txBody>
      </p:sp>
    </p:spTree>
    <p:extLst>
      <p:ext uri="{BB962C8B-B14F-4D97-AF65-F5344CB8AC3E}">
        <p14:creationId xmlns:p14="http://schemas.microsoft.com/office/powerpoint/2010/main" val="199322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" t="14202" r="33365" b="42899"/>
          <a:stretch/>
        </p:blipFill>
        <p:spPr>
          <a:xfrm>
            <a:off x="304800" y="457200"/>
            <a:ext cx="5478087" cy="220650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975658" y="1917470"/>
            <a:ext cx="11430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18658" y="1917470"/>
            <a:ext cx="838200" cy="3048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2895600"/>
            <a:ext cx="4419601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 dirty="0"/>
              <a:t>Each report has these sections:</a:t>
            </a:r>
          </a:p>
          <a:p>
            <a:r>
              <a:rPr lang="en-US" sz="2400" b="1" dirty="0"/>
              <a:t>• Legislative Updates</a:t>
            </a:r>
          </a:p>
          <a:p>
            <a:r>
              <a:rPr lang="en-US" sz="2400" b="1" dirty="0"/>
              <a:t>• Indicators</a:t>
            </a:r>
          </a:p>
          <a:p>
            <a:r>
              <a:rPr lang="en-US" sz="2400" b="1" dirty="0"/>
              <a:t>––Socioeconomic Conditions</a:t>
            </a:r>
          </a:p>
          <a:p>
            <a:r>
              <a:rPr lang="en-US" sz="2400" b="1" dirty="0"/>
              <a:t>––Revenue</a:t>
            </a:r>
          </a:p>
          <a:p>
            <a:r>
              <a:rPr lang="en-US" sz="2400" b="1" dirty="0"/>
              <a:t>––Expenditures</a:t>
            </a:r>
          </a:p>
          <a:p>
            <a:r>
              <a:rPr lang="en-US" sz="2400" b="1" dirty="0"/>
              <a:t>• Implications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744204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5802631" cy="38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95" y="1219200"/>
            <a:ext cx="1466824" cy="17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456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5848350" cy="419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0046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2999"/>
            <a:ext cx="5983389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910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3" t="17435" r="26091" b="11940"/>
          <a:stretch/>
        </p:blipFill>
        <p:spPr>
          <a:xfrm>
            <a:off x="1268909" y="1295400"/>
            <a:ext cx="5257800" cy="43027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6662" y="838200"/>
            <a:ext cx="5102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800" b="1" dirty="0"/>
              <a:t>http://goo.gl/forms/xaDYTxIzQB</a:t>
            </a:r>
          </a:p>
        </p:txBody>
      </p:sp>
    </p:spTree>
    <p:extLst>
      <p:ext uri="{BB962C8B-B14F-4D97-AF65-F5344CB8AC3E}">
        <p14:creationId xmlns:p14="http://schemas.microsoft.com/office/powerpoint/2010/main" val="7899480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1691" y="4724400"/>
            <a:ext cx="1973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Sandra Burke </a:t>
            </a:r>
          </a:p>
          <a:p>
            <a:r>
              <a:rPr lang="en-US" sz="1600" b="1" dirty="0" smtClean="0"/>
              <a:t>scburke@iastate.edu</a:t>
            </a:r>
          </a:p>
          <a:p>
            <a:r>
              <a:rPr lang="en-US" sz="1600" b="1" dirty="0" smtClean="0"/>
              <a:t>515-294-9307</a:t>
            </a:r>
            <a:endParaRPr lang="en-U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304798" y="2286000"/>
            <a:ext cx="784753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Indicators Portal Page:   </a:t>
            </a:r>
            <a:r>
              <a:rPr lang="en-US" sz="3000" b="1" dirty="0" smtClean="0"/>
              <a:t>indicators.extension.iastate.edu</a:t>
            </a:r>
          </a:p>
          <a:p>
            <a:r>
              <a:rPr lang="en-US" sz="2000" b="1" dirty="0" smtClean="0"/>
              <a:t>Information email:   </a:t>
            </a:r>
            <a:r>
              <a:rPr lang="en-US" sz="3000" b="1" dirty="0" smtClean="0"/>
              <a:t>indicators@iastate.edu</a:t>
            </a:r>
          </a:p>
          <a:p>
            <a:r>
              <a:rPr lang="en-US" sz="2000" b="1" dirty="0" smtClean="0"/>
              <a:t>Tweet to:</a:t>
            </a:r>
            <a:r>
              <a:rPr lang="en-US" sz="3200" b="1" dirty="0" smtClean="0"/>
              <a:t>   </a:t>
            </a:r>
            <a:r>
              <a:rPr lang="en-US" sz="3000" b="1" dirty="0" smtClean="0"/>
              <a:t>@</a:t>
            </a:r>
            <a:r>
              <a:rPr lang="en-US" sz="3000" b="1" dirty="0" err="1" smtClean="0"/>
              <a:t>ISUExtensionIP</a:t>
            </a:r>
            <a:endParaRPr lang="en-US" sz="3000" b="1" dirty="0" smtClean="0"/>
          </a:p>
          <a:p>
            <a:endParaRPr lang="en-US" sz="800" b="1" dirty="0" smtClean="0"/>
          </a:p>
          <a:p>
            <a:r>
              <a:rPr lang="en-US" sz="3000" b="1" dirty="0" smtClean="0"/>
              <a:t>http</a:t>
            </a:r>
            <a:r>
              <a:rPr lang="en-US" sz="3000" b="1" dirty="0"/>
              <a:t>://goo.gl/forms/xaDYTxIzQB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3800" y="1295400"/>
            <a:ext cx="238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Thank you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74722" y="4724151"/>
            <a:ext cx="2152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Bailey Hanson</a:t>
            </a:r>
          </a:p>
          <a:p>
            <a:r>
              <a:rPr lang="en-US" sz="1600" b="1" dirty="0" smtClean="0"/>
              <a:t>bahanson@iastate.edu</a:t>
            </a:r>
          </a:p>
          <a:p>
            <a:r>
              <a:rPr lang="en-US" sz="1600" b="1" dirty="0" smtClean="0"/>
              <a:t>515-520-1436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967" y="4723902"/>
            <a:ext cx="2014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Christopher J. Seeger</a:t>
            </a:r>
          </a:p>
          <a:p>
            <a:r>
              <a:rPr lang="en-US" sz="1600" b="1" dirty="0" smtClean="0"/>
              <a:t>cjseeger@iastate.edu</a:t>
            </a:r>
          </a:p>
          <a:p>
            <a:r>
              <a:rPr lang="en-US" sz="1600" b="1" dirty="0" smtClean="0"/>
              <a:t>515-509-0651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2713" y="4724151"/>
            <a:ext cx="1719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Biswa</a:t>
            </a:r>
            <a:r>
              <a:rPr lang="en-US" sz="1600" b="1" dirty="0" smtClean="0"/>
              <a:t> Das</a:t>
            </a:r>
          </a:p>
          <a:p>
            <a:r>
              <a:rPr lang="en-US" sz="1600" b="1" dirty="0" smtClean="0"/>
              <a:t>bdas@iastate.edu</a:t>
            </a:r>
          </a:p>
          <a:p>
            <a:r>
              <a:rPr lang="en-US" sz="1600" b="1" dirty="0" smtClean="0"/>
              <a:t>515-509-9603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2" y="76200"/>
            <a:ext cx="2090967" cy="20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3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5" t="14849" r="19091" b="39575"/>
          <a:stretch/>
        </p:blipFill>
        <p:spPr>
          <a:xfrm>
            <a:off x="685799" y="1084811"/>
            <a:ext cx="5619403" cy="23441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14687" r="29909" b="39576"/>
          <a:stretch/>
        </p:blipFill>
        <p:spPr>
          <a:xfrm>
            <a:off x="762000" y="3505200"/>
            <a:ext cx="4073237" cy="2352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530870"/>
            <a:ext cx="226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400" b="1" dirty="0" smtClean="0"/>
              <a:t>Login Screens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385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0" t="14041" r="12000" b="19212"/>
          <a:stretch/>
        </p:blipFill>
        <p:spPr>
          <a:xfrm>
            <a:off x="1066800" y="1404369"/>
            <a:ext cx="4397432" cy="343315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564379" y="1577551"/>
            <a:ext cx="533400" cy="1524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06779" y="696483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400" b="1" dirty="0"/>
              <a:t>Step 3: </a:t>
            </a:r>
            <a:r>
              <a:rPr lang="en-US" sz="4000" b="1" dirty="0"/>
              <a:t>Choose Geography Settings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5" t="15484" r="3918" b="57516"/>
          <a:stretch/>
        </p:blipFill>
        <p:spPr>
          <a:xfrm>
            <a:off x="5605549" y="1875664"/>
            <a:ext cx="1862051" cy="13887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629402" y="2256664"/>
            <a:ext cx="533400" cy="313353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9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5" t="14182" r="31636" b="15515"/>
          <a:stretch/>
        </p:blipFill>
        <p:spPr>
          <a:xfrm>
            <a:off x="228601" y="457200"/>
            <a:ext cx="3124200" cy="3259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1" t="13070" r="35455" b="8707"/>
          <a:stretch/>
        </p:blipFill>
        <p:spPr>
          <a:xfrm>
            <a:off x="5638800" y="1600200"/>
            <a:ext cx="2776452" cy="402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1" t="24384" r="31909" b="4506"/>
          <a:stretch/>
        </p:blipFill>
        <p:spPr>
          <a:xfrm>
            <a:off x="2461260" y="2086729"/>
            <a:ext cx="3033107" cy="3200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8601" y="2514600"/>
            <a:ext cx="685799" cy="4572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4800" y="2895600"/>
            <a:ext cx="685799" cy="4572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12076" y="4067929"/>
            <a:ext cx="685799" cy="4572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37460" y="4498805"/>
            <a:ext cx="685799" cy="4572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654040" y="1752600"/>
            <a:ext cx="685799" cy="4572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4800" y="3352800"/>
            <a:ext cx="1066800" cy="25908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54040" y="4926676"/>
            <a:ext cx="1066800" cy="25908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23259" y="2086729"/>
            <a:ext cx="586741" cy="351671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3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0" t="15010" r="6455" b="56869"/>
          <a:stretch/>
        </p:blipFill>
        <p:spPr>
          <a:xfrm>
            <a:off x="1447800" y="2304012"/>
            <a:ext cx="2335876" cy="1446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3" t="14525" r="7182" b="55737"/>
          <a:stretch/>
        </p:blipFill>
        <p:spPr>
          <a:xfrm>
            <a:off x="4648200" y="2209800"/>
            <a:ext cx="2510444" cy="152954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057207" y="3200399"/>
            <a:ext cx="356062" cy="307571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99113" y="2696095"/>
            <a:ext cx="356062" cy="307571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9912" y="1633210"/>
            <a:ext cx="657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000" b="1" dirty="0" smtClean="0"/>
              <a:t>Hover pointer over “</a:t>
            </a:r>
            <a:r>
              <a:rPr lang="en-US" sz="2000" b="1" dirty="0" smtClean="0">
                <a:solidFill>
                  <a:srgbClr val="CE1126"/>
                </a:solidFill>
              </a:rPr>
              <a:t>Filter</a:t>
            </a:r>
            <a:r>
              <a:rPr lang="en-US" sz="2000" b="1" dirty="0" smtClean="0"/>
              <a:t>” to see geography settings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5783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0668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400" b="1" dirty="0"/>
              <a:t>Step </a:t>
            </a:r>
            <a:r>
              <a:rPr lang="en-US" sz="2400" b="1" dirty="0" smtClean="0"/>
              <a:t>4: </a:t>
            </a:r>
            <a:r>
              <a:rPr lang="en-US" sz="2400" b="1" dirty="0"/>
              <a:t>Choose </a:t>
            </a:r>
            <a:r>
              <a:rPr lang="en-US" sz="2400" b="1" dirty="0" smtClean="0"/>
              <a:t>Indicators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2" t="18888" r="35727" b="37960"/>
          <a:stretch/>
        </p:blipFill>
        <p:spPr>
          <a:xfrm>
            <a:off x="1112520" y="1676400"/>
            <a:ext cx="3262046" cy="342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76400" y="2667000"/>
            <a:ext cx="2362200" cy="381000"/>
          </a:xfrm>
          <a:prstGeom prst="ellipse">
            <a:avLst/>
          </a:prstGeom>
          <a:noFill/>
          <a:ln>
            <a:solidFill>
              <a:srgbClr val="CE11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1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15711</TotalTime>
  <Words>741</Words>
  <Application>Microsoft Macintosh PowerPoint</Application>
  <PresentationFormat>On-screen Show (4:3)</PresentationFormat>
  <Paragraphs>134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smetcalf</dc:creator>
  <cp:lastModifiedBy>Bailey Hanson</cp:lastModifiedBy>
  <cp:revision>521</cp:revision>
  <cp:lastPrinted>2015-10-15T04:05:09Z</cp:lastPrinted>
  <dcterms:created xsi:type="dcterms:W3CDTF">2011-08-03T19:45:53Z</dcterms:created>
  <dcterms:modified xsi:type="dcterms:W3CDTF">2015-10-16T17:51:15Z</dcterms:modified>
</cp:coreProperties>
</file>